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70" r:id="rId6"/>
    <p:sldId id="262" r:id="rId7"/>
    <p:sldId id="263" r:id="rId8"/>
    <p:sldId id="276" r:id="rId9"/>
    <p:sldId id="272" r:id="rId10"/>
    <p:sldId id="279" r:id="rId11"/>
    <p:sldId id="273" r:id="rId12"/>
    <p:sldId id="266" r:id="rId13"/>
    <p:sldId id="274" r:id="rId14"/>
    <p:sldId id="275" r:id="rId15"/>
    <p:sldId id="268" r:id="rId16"/>
  </p:sldIdLst>
  <p:sldSz cx="18288000" cy="10287000"/>
  <p:notesSz cx="6858000" cy="9144000"/>
  <p:embeddedFontLst>
    <p:embeddedFont>
      <p:font typeface="Poppins" panose="020B0604020202020204" charset="0"/>
      <p:regular r:id="rId17"/>
      <p:bold r:id="rId18"/>
      <p:italic r:id="rId19"/>
      <p:boldItalic r:id="rId20"/>
    </p:embeddedFont>
    <p:embeddedFont>
      <p:font typeface="Poppins Bold" panose="020B0604020202020204" charset="0"/>
      <p:regular r:id="rId21"/>
      <p:bold r:id="rId22"/>
    </p:embeddedFont>
    <p:embeddedFont>
      <p:font typeface="Roboto Condensed" panose="020B0604020202020204" charset="0"/>
      <p:regular r:id="rId23"/>
      <p:bold r:id="rId24"/>
      <p:italic r:id="rId25"/>
      <p:boldItalic r:id="rId26"/>
    </p:embeddedFont>
    <p:embeddedFont>
      <p:font typeface="Roboto Condensed Bold" panose="020B0604020202020204"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2281B-7309-652E-CC69-339404252386}" v="515" dt="2025-02-11T23:03:32.923"/>
    <p1510:client id="{32F64784-8DC4-7CE1-F3CF-8B1F60969301}" v="7" dt="2025-02-11T22:51:25.711"/>
    <p1510:client id="{5A80F708-0575-408A-2463-D3F8946BE757}" v="11" dt="2025-02-11T22:13:58.205"/>
    <p1510:client id="{6240D6CC-1E0E-F54B-B6BF-34242DBE18CA}" v="457" dt="2025-02-11T23:15:44.292"/>
    <p1510:client id="{E43C9A12-5ACB-B4CB-FB58-9809059D5AF0}" v="22" dt="2025-02-11T22:48:59.618"/>
    <p1510:client id="{EC46A558-183A-9670-1556-7CE50E0CA259}" v="35" dt="2025-02-13T21:33:15.5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font" Target="fonts/font2.fntdata" Id="rId18" /><Relationship Type="http://schemas.openxmlformats.org/officeDocument/2006/relationships/font" Target="fonts/font10.fntdata" Id="rId26" /><Relationship Type="http://schemas.openxmlformats.org/officeDocument/2006/relationships/slide" Target="slides/slide2.xml" Id="rId3" /><Relationship Type="http://schemas.openxmlformats.org/officeDocument/2006/relationships/font" Target="fonts/font5.fntdata" Id="rId21" /><Relationship Type="http://schemas.microsoft.com/office/2015/10/relationships/revisionInfo" Target="revisionInfo.xml" Id="rId34"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font" Target="fonts/font1.fntdata" Id="rId17" /><Relationship Type="http://schemas.openxmlformats.org/officeDocument/2006/relationships/font" Target="fonts/font9.fntdata" Id="rId25"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font" Target="fonts/font4.fntdata" Id="rId20" /><Relationship Type="http://schemas.openxmlformats.org/officeDocument/2006/relationships/presProps" Target="presProps.xml" Id="rId29"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font" Target="fonts/font8.fntdata" Id="rId24" /><Relationship Type="http://schemas.openxmlformats.org/officeDocument/2006/relationships/tableStyles" Target="tableStyles.xml" Id="rId32"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font" Target="fonts/font7.fntdata" Id="rId23" /><Relationship Type="http://schemas.openxmlformats.org/officeDocument/2006/relationships/font" Target="fonts/font12.fntdata" Id="rId28" /><Relationship Type="http://schemas.openxmlformats.org/officeDocument/2006/relationships/slide" Target="slides/slide9.xml" Id="rId10" /><Relationship Type="http://schemas.openxmlformats.org/officeDocument/2006/relationships/font" Target="fonts/font3.fntdata" Id="rId19" /><Relationship Type="http://schemas.openxmlformats.org/officeDocument/2006/relationships/theme" Target="theme/theme1.xml" Id="rId31"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font" Target="fonts/font6.fntdata" Id="rId22" /><Relationship Type="http://schemas.openxmlformats.org/officeDocument/2006/relationships/font" Target="fonts/font11.fntdata" Id="rId27" /><Relationship Type="http://schemas.openxmlformats.org/officeDocument/2006/relationships/viewProps" Target="viewProps.xml" Id="rId30" /><Relationship Type="http://schemas.openxmlformats.org/officeDocument/2006/relationships/slide" Target="slides/slide7.xml" Id="rId8"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ryptocorner.info/pigpen-cipher/" TargetMode="External"/><Relationship Id="rId2" Type="http://schemas.openxmlformats.org/officeDocument/2006/relationships/hyperlink" Target="https://en.wikipedia.org/wiki/Pigpen_cipher" TargetMode="External"/><Relationship Id="rId1" Type="http://schemas.openxmlformats.org/officeDocument/2006/relationships/slideLayout" Target="../slideLayouts/slideLayout7.xml"/><Relationship Id="rId4" Type="http://schemas.openxmlformats.org/officeDocument/2006/relationships/hyperlink" Target="https://www.history.com/topics/cryptograph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846" y="-769031"/>
            <a:ext cx="8343911" cy="797537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181361" y="-8951097"/>
            <a:ext cx="17520116" cy="17520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txBody>
            <a:bodyPr/>
            <a:lstStyle/>
            <a:p>
              <a:endParaRPr lang="en-US"/>
            </a:p>
          </p:txBody>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420"/>
                </a:lnSpc>
                <a:spcBef>
                  <a:spcPct val="0"/>
                </a:spcBef>
              </a:pPr>
              <a:endParaRPr/>
            </a:p>
          </p:txBody>
        </p:sp>
      </p:grpSp>
      <p:grpSp>
        <p:nvGrpSpPr>
          <p:cNvPr id="6" name="Group 6"/>
          <p:cNvGrpSpPr>
            <a:grpSpLocks noChangeAspect="1"/>
          </p:cNvGrpSpPr>
          <p:nvPr/>
        </p:nvGrpSpPr>
        <p:grpSpPr>
          <a:xfrm>
            <a:off x="8705939" y="-767219"/>
            <a:ext cx="8955760" cy="895576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11963" r="-45413"/>
              </a:stretch>
            </a:blipFill>
          </p:spPr>
          <p:txBody>
            <a:bodyPr/>
            <a:lstStyle/>
            <a:p>
              <a:endParaRPr lang="en-US"/>
            </a:p>
          </p:txBody>
        </p:sp>
      </p:grpSp>
      <p:sp>
        <p:nvSpPr>
          <p:cNvPr id="11" name="TextBox 11"/>
          <p:cNvSpPr txBox="1"/>
          <p:nvPr/>
        </p:nvSpPr>
        <p:spPr>
          <a:xfrm>
            <a:off x="308453" y="1213111"/>
            <a:ext cx="10383392" cy="1485791"/>
          </a:xfrm>
          <a:prstGeom prst="rect">
            <a:avLst/>
          </a:prstGeom>
        </p:spPr>
        <p:txBody>
          <a:bodyPr wrap="square" lIns="0" tIns="0" rIns="0" bIns="0" rtlCol="0" anchor="t">
            <a:spAutoFit/>
          </a:bodyPr>
          <a:lstStyle/>
          <a:p>
            <a:pPr>
              <a:lnSpc>
                <a:spcPts val="12180"/>
              </a:lnSpc>
            </a:pPr>
            <a:r>
              <a:rPr lang="en-US" sz="8700" b="1">
                <a:solidFill>
                  <a:srgbClr val="D9EAF3"/>
                </a:solidFill>
                <a:latin typeface="Poppins Bold"/>
                <a:ea typeface="Poppins Bold"/>
                <a:cs typeface="Poppins Bold"/>
                <a:sym typeface="Poppins Bold"/>
              </a:rPr>
              <a:t>CTEC 445 Project </a:t>
            </a:r>
          </a:p>
        </p:txBody>
      </p:sp>
      <p:sp>
        <p:nvSpPr>
          <p:cNvPr id="12" name="TextBox 12"/>
          <p:cNvSpPr txBox="1"/>
          <p:nvPr/>
        </p:nvSpPr>
        <p:spPr>
          <a:xfrm>
            <a:off x="279582" y="5725434"/>
            <a:ext cx="11302818" cy="1107996"/>
          </a:xfrm>
          <a:prstGeom prst="rect">
            <a:avLst/>
          </a:prstGeom>
        </p:spPr>
        <p:txBody>
          <a:bodyPr wrap="square" lIns="0" tIns="0" rIns="0" bIns="0" rtlCol="0" anchor="t">
            <a:spAutoFit/>
          </a:bodyPr>
          <a:lstStyle/>
          <a:p>
            <a:pPr algn="l"/>
            <a:r>
              <a:rPr lang="en-US" sz="1100">
                <a:solidFill>
                  <a:srgbClr val="509FCB"/>
                </a:solidFill>
                <a:latin typeface="Times New Roman" panose="02020603050405020304" pitchFamily="18" charset="0"/>
                <a:ea typeface="Calibri"/>
                <a:cs typeface="Times New Roman" panose="02020603050405020304" pitchFamily="18" charset="0"/>
              </a:rPr>
              <a:t>: </a:t>
            </a:r>
            <a:r>
              <a:rPr lang="en-US" sz="7200" u="none" strike="noStrike">
                <a:solidFill>
                  <a:schemeClr val="bg1"/>
                </a:solidFill>
                <a:effectLst/>
                <a:latin typeface="Times New Roman" panose="02020603050405020304" pitchFamily="18" charset="0"/>
                <a:cs typeface="Times New Roman" panose="02020603050405020304" pitchFamily="18" charset="0"/>
              </a:rPr>
              <a:t>Exploring the Pigpen Cipher</a:t>
            </a:r>
          </a:p>
        </p:txBody>
      </p:sp>
      <p:sp>
        <p:nvSpPr>
          <p:cNvPr id="13" name="TextBox 12">
            <a:extLst>
              <a:ext uri="{FF2B5EF4-FFF2-40B4-BE49-F238E27FC236}">
                <a16:creationId xmlns:a16="http://schemas.microsoft.com/office/drawing/2014/main" id="{47F69C3E-7176-7040-59EE-0384F2DE0C56}"/>
              </a:ext>
            </a:extLst>
          </p:cNvPr>
          <p:cNvSpPr txBox="1"/>
          <p:nvPr/>
        </p:nvSpPr>
        <p:spPr>
          <a:xfrm>
            <a:off x="0" y="7763595"/>
            <a:ext cx="17978063" cy="1342675"/>
          </a:xfrm>
          <a:prstGeom prst="rect">
            <a:avLst/>
          </a:prstGeom>
          <a:noFill/>
        </p:spPr>
        <p:txBody>
          <a:bodyPr wrap="square" lIns="91440" tIns="45720" rIns="91440" bIns="45720" rtlCol="0" anchor="t">
            <a:spAutoFit/>
          </a:bodyPr>
          <a:lstStyle/>
          <a:p>
            <a:pPr>
              <a:lnSpc>
                <a:spcPts val="12180"/>
              </a:lnSpc>
            </a:pPr>
            <a:r>
              <a:rPr lang="en-US" sz="2000" b="1" err="1">
                <a:solidFill>
                  <a:schemeClr val="bg1"/>
                </a:solidFill>
                <a:latin typeface="Poppins Bold"/>
                <a:ea typeface="Poppins Bold"/>
                <a:cs typeface="Poppins Bold"/>
              </a:rPr>
              <a:t>Bangalie</a:t>
            </a:r>
            <a:r>
              <a:rPr lang="en-US" sz="2000" b="1">
                <a:solidFill>
                  <a:schemeClr val="bg1"/>
                </a:solidFill>
                <a:latin typeface="Poppins Bold"/>
                <a:ea typeface="Poppins Bold"/>
                <a:cs typeface="Poppins Bold"/>
              </a:rPr>
              <a:t> </a:t>
            </a:r>
            <a:r>
              <a:rPr lang="en-US" sz="2000" b="1" err="1">
                <a:solidFill>
                  <a:schemeClr val="bg1"/>
                </a:solidFill>
                <a:latin typeface="Poppins Bold"/>
                <a:ea typeface="Poppins Bold"/>
                <a:cs typeface="Poppins Bold"/>
              </a:rPr>
              <a:t>koroma</a:t>
            </a:r>
            <a:r>
              <a:rPr lang="en-US" sz="2000" b="1">
                <a:solidFill>
                  <a:schemeClr val="bg1"/>
                </a:solidFill>
                <a:latin typeface="Poppins Bold"/>
                <a:ea typeface="Poppins Bold"/>
                <a:cs typeface="Poppins Bold"/>
              </a:rPr>
              <a:t>, Antonette Simms, Lassine P Guindo , Lucky Uchendu , </a:t>
            </a:r>
            <a:r>
              <a:rPr lang="en-US" b="1">
                <a:solidFill>
                  <a:schemeClr val="bg1"/>
                </a:solidFill>
                <a:latin typeface="Poppins Bold"/>
                <a:ea typeface="Poppins Bold"/>
                <a:cs typeface="Poppins Bold"/>
              </a:rPr>
              <a:t>Marcus Jackson</a:t>
            </a:r>
            <a:r>
              <a:rPr lang="en-US" sz="2000" b="1">
                <a:solidFill>
                  <a:schemeClr val="bg1"/>
                </a:solidFill>
                <a:latin typeface="Poppins Bold"/>
                <a:ea typeface="Poppins Bold"/>
                <a:cs typeface="Poppins Bold"/>
              </a:rPr>
              <a:t>, Tyrek Kelly, Ulises Servellon</a:t>
            </a:r>
          </a:p>
        </p:txBody>
      </p:sp>
      <p:sp>
        <p:nvSpPr>
          <p:cNvPr id="14" name="TextBox 13">
            <a:extLst>
              <a:ext uri="{FF2B5EF4-FFF2-40B4-BE49-F238E27FC236}">
                <a16:creationId xmlns:a16="http://schemas.microsoft.com/office/drawing/2014/main" id="{D7DE3EE3-9B06-A8B2-070B-5844EDD28291}"/>
              </a:ext>
            </a:extLst>
          </p:cNvPr>
          <p:cNvSpPr txBox="1"/>
          <p:nvPr/>
        </p:nvSpPr>
        <p:spPr>
          <a:xfrm>
            <a:off x="309937" y="6966582"/>
            <a:ext cx="12016634" cy="1323439"/>
          </a:xfrm>
          <a:prstGeom prst="rect">
            <a:avLst/>
          </a:prstGeom>
          <a:noFill/>
        </p:spPr>
        <p:txBody>
          <a:bodyPr wrap="square" rtlCol="0">
            <a:spAutoFit/>
          </a:bodyPr>
          <a:lstStyle/>
          <a:p>
            <a:pPr algn="l"/>
            <a:r>
              <a:rPr lang="en-US" sz="4000" b="0" i="0" u="none" strike="noStrike">
                <a:solidFill>
                  <a:schemeClr val="bg1"/>
                </a:solidFill>
                <a:effectLst/>
                <a:latin typeface="Times New Roman" panose="02020603050405020304" pitchFamily="18" charset="0"/>
                <a:cs typeface="Times New Roman" panose="02020603050405020304" pitchFamily="18" charset="0"/>
              </a:rPr>
              <a:t>A Historical Substitution Cipher Used in Secret Communications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C357E34C-5459-4C06-2A41-15873F1B3BB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0682837-79C1-603B-D8E4-DDDDF4873DC8}"/>
              </a:ext>
            </a:extLst>
          </p:cNvPr>
          <p:cNvGrpSpPr/>
          <p:nvPr/>
        </p:nvGrpSpPr>
        <p:grpSpPr>
          <a:xfrm>
            <a:off x="-2865904" y="-549000"/>
            <a:ext cx="23457903" cy="9429704"/>
            <a:chOff x="-797853" y="-596439"/>
            <a:chExt cx="5486945" cy="2483544"/>
          </a:xfrm>
        </p:grpSpPr>
        <p:sp>
          <p:nvSpPr>
            <p:cNvPr id="3" name="Freeform 3">
              <a:extLst>
                <a:ext uri="{FF2B5EF4-FFF2-40B4-BE49-F238E27FC236}">
                  <a16:creationId xmlns:a16="http://schemas.microsoft.com/office/drawing/2014/main" id="{D9802E5A-65E3-4EDE-3477-0BA394E334D8}"/>
                </a:ext>
              </a:extLst>
            </p:cNvPr>
            <p:cNvSpPr/>
            <p:nvPr/>
          </p:nvSpPr>
          <p:spPr>
            <a:xfrm>
              <a:off x="-127501" y="-596439"/>
              <a:ext cx="4816593" cy="558339"/>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a:extLst>
                <a:ext uri="{FF2B5EF4-FFF2-40B4-BE49-F238E27FC236}">
                  <a16:creationId xmlns:a16="http://schemas.microsoft.com/office/drawing/2014/main" id="{1DE0C264-0A73-233F-46AD-5C25B5D00522}"/>
                </a:ext>
              </a:extLst>
            </p:cNvPr>
            <p:cNvSpPr txBox="1"/>
            <p:nvPr/>
          </p:nvSpPr>
          <p:spPr>
            <a:xfrm>
              <a:off x="-797853" y="-38100"/>
              <a:ext cx="5119458" cy="1925205"/>
            </a:xfrm>
            <a:prstGeom prst="rect">
              <a:avLst/>
            </a:prstGeom>
          </p:spPr>
          <p:txBody>
            <a:bodyPr lIns="50800" tIns="50800" rIns="50800" bIns="50800" rtlCol="0" anchor="ctr"/>
            <a:lstStyle/>
            <a:p>
              <a:pPr algn="ctr">
                <a:lnSpc>
                  <a:spcPts val="1820"/>
                </a:lnSpc>
              </a:pPr>
              <a:endParaRPr/>
            </a:p>
          </p:txBody>
        </p:sp>
      </p:grpSp>
      <p:sp>
        <p:nvSpPr>
          <p:cNvPr id="5" name="Freeform 5">
            <a:extLst>
              <a:ext uri="{FF2B5EF4-FFF2-40B4-BE49-F238E27FC236}">
                <a16:creationId xmlns:a16="http://schemas.microsoft.com/office/drawing/2014/main" id="{78EC6B78-6721-A82F-39FE-E10085A8F5FC}"/>
              </a:ext>
            </a:extLst>
          </p:cNvPr>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6CDC0353-AE8F-F9AB-0119-B5BC80C37983}"/>
              </a:ext>
            </a:extLst>
          </p:cNvPr>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a:extLst>
              <a:ext uri="{FF2B5EF4-FFF2-40B4-BE49-F238E27FC236}">
                <a16:creationId xmlns:a16="http://schemas.microsoft.com/office/drawing/2014/main" id="{F9AB11EA-E655-D476-100A-F9E086498760}"/>
              </a:ext>
            </a:extLst>
          </p:cNvPr>
          <p:cNvSpPr txBox="1"/>
          <p:nvPr/>
        </p:nvSpPr>
        <p:spPr>
          <a:xfrm>
            <a:off x="3100039" y="507458"/>
            <a:ext cx="11764682" cy="892552"/>
          </a:xfrm>
          <a:prstGeom prst="rect">
            <a:avLst/>
          </a:prstGeom>
        </p:spPr>
        <p:txBody>
          <a:bodyPr wrap="square" lIns="0" tIns="0" rIns="0" bIns="0" rtlCol="0" anchor="t">
            <a:spAutoFit/>
          </a:bodyPr>
          <a:lstStyle/>
          <a:p>
            <a:r>
              <a:rPr lang="en-US" sz="5800" b="1">
                <a:solidFill>
                  <a:srgbClr val="D9EAF3"/>
                </a:solidFill>
                <a:ea typeface="+mn-lt"/>
                <a:cs typeface="+mn-lt"/>
                <a:sym typeface="Poppins Bold"/>
              </a:rPr>
              <a:t>                   Pigpen Cipher Questions </a:t>
            </a:r>
            <a:endParaRPr lang="en-US"/>
          </a:p>
        </p:txBody>
      </p:sp>
      <p:sp>
        <p:nvSpPr>
          <p:cNvPr id="25" name="TextBox 25">
            <a:extLst>
              <a:ext uri="{FF2B5EF4-FFF2-40B4-BE49-F238E27FC236}">
                <a16:creationId xmlns:a16="http://schemas.microsoft.com/office/drawing/2014/main" id="{58C46099-F26A-D97B-3C8B-5ED1DEE610D8}"/>
              </a:ext>
            </a:extLst>
          </p:cNvPr>
          <p:cNvSpPr txBox="1"/>
          <p:nvPr/>
        </p:nvSpPr>
        <p:spPr>
          <a:xfrm>
            <a:off x="574103" y="1408559"/>
            <a:ext cx="17757448" cy="9882834"/>
          </a:xfrm>
          <a:prstGeom prst="rect">
            <a:avLst/>
          </a:prstGeom>
        </p:spPr>
        <p:txBody>
          <a:bodyPr wrap="square" lIns="0" tIns="0" rIns="0" bIns="0" rtlCol="0" anchor="t">
            <a:spAutoFit/>
          </a:bodyPr>
          <a:lstStyle/>
          <a:p>
            <a:pPr>
              <a:lnSpc>
                <a:spcPct val="107000"/>
              </a:lnSpc>
              <a:spcAft>
                <a:spcPts val="800"/>
              </a:spcAft>
              <a:tabLst>
                <a:tab pos="457200" algn="l"/>
              </a:tabLst>
            </a:pPr>
            <a:r>
              <a:rPr lang="en-US" sz="2800" b="0" i="0" u="none" strike="noStrike">
                <a:solidFill>
                  <a:schemeClr val="bg1"/>
                </a:solidFill>
                <a:effectLst/>
              </a:rPr>
              <a:t>How is the Pigpen Cipher different from other substitution ciphers?</a:t>
            </a:r>
            <a:br>
              <a:rPr lang="en-US" sz="2800">
                <a:ea typeface="Calibri"/>
                <a:cs typeface="Calibri"/>
              </a:rPr>
            </a:br>
            <a:br>
              <a:rPr lang="en-US" sz="2800">
                <a:ea typeface="+mn-lt"/>
                <a:cs typeface="+mn-lt"/>
              </a:rPr>
            </a:br>
            <a:r>
              <a:rPr lang="en-US" sz="2800">
                <a:solidFill>
                  <a:schemeClr val="bg1"/>
                </a:solidFill>
                <a:ea typeface="+mn-lt"/>
                <a:cs typeface="+mn-lt"/>
              </a:rPr>
              <a:t>The Pigpen Cipher is a substitution cipher that replaces letters with symbols based on a grid or X pattern, making it visually distinct from traditional letter-based substitution ciphers. </a:t>
            </a:r>
            <a:br>
              <a:rPr lang="en-US" sz="2800"/>
            </a:br>
            <a:endParaRPr lang="en-US" sz="2800" b="0" i="0" u="none" strike="noStrike">
              <a:solidFill>
                <a:schemeClr val="bg1"/>
              </a:solidFill>
              <a:effectLst/>
              <a:ea typeface="Calibri"/>
              <a:cs typeface="Calibri"/>
            </a:endParaRPr>
          </a:p>
          <a:p>
            <a:pPr>
              <a:lnSpc>
                <a:spcPct val="107000"/>
              </a:lnSpc>
              <a:spcAft>
                <a:spcPts val="800"/>
              </a:spcAft>
              <a:tabLst>
                <a:tab pos="457200" algn="l"/>
              </a:tabLst>
            </a:pPr>
            <a:r>
              <a:rPr lang="en-US" sz="2800" b="0" i="0" u="none" strike="noStrike">
                <a:solidFill>
                  <a:schemeClr val="bg1"/>
                </a:solidFill>
                <a:effectLst/>
              </a:rPr>
              <a:t>Why was the Pigpen Cipher historically popular among secret societies?</a:t>
            </a:r>
            <a:br>
              <a:rPr lang="en-US" sz="2800">
                <a:ea typeface="Calibri"/>
                <a:cs typeface="Calibri"/>
              </a:rPr>
            </a:br>
            <a:br>
              <a:rPr lang="en-US" sz="2800">
                <a:ea typeface="Calibri"/>
                <a:cs typeface="Calibri"/>
              </a:rPr>
            </a:br>
            <a:r>
              <a:rPr lang="en-US" sz="2800">
                <a:solidFill>
                  <a:schemeClr val="bg1"/>
                </a:solidFill>
                <a:ea typeface="+mn-lt"/>
                <a:cs typeface="+mn-lt"/>
              </a:rPr>
              <a:t> It was simple to use, easy to memorize, and visually obscure, making it effective for concealing messages from outsiders while still being easily recognizable to members.</a:t>
            </a:r>
            <a:br>
              <a:rPr lang="en-US" sz="2800"/>
            </a:br>
            <a:endParaRPr lang="en-US" sz="2800" b="0" i="0" u="none" strike="noStrike">
              <a:solidFill>
                <a:schemeClr val="bg1"/>
              </a:solidFill>
              <a:effectLst/>
              <a:ea typeface="Calibri"/>
              <a:cs typeface="Calibri"/>
            </a:endParaRPr>
          </a:p>
          <a:p>
            <a:pPr>
              <a:lnSpc>
                <a:spcPct val="107000"/>
              </a:lnSpc>
              <a:spcAft>
                <a:spcPts val="800"/>
              </a:spcAft>
              <a:tabLst>
                <a:tab pos="457200" algn="l"/>
              </a:tabLst>
            </a:pPr>
            <a:r>
              <a:rPr lang="en-US" sz="2800" b="0" i="0" u="none" strike="noStrike">
                <a:solidFill>
                  <a:schemeClr val="bg1"/>
                </a:solidFill>
                <a:effectLst/>
              </a:rPr>
              <a:t>What are the advantages and disadvantages of the Pigpen Cipher for modern use?</a:t>
            </a:r>
            <a:br>
              <a:rPr lang="en-US" sz="2800">
                <a:ea typeface="Calibri"/>
                <a:cs typeface="Calibri"/>
              </a:rPr>
            </a:br>
            <a:br>
              <a:rPr lang="en-US" sz="2800"/>
            </a:br>
            <a:r>
              <a:rPr lang="en-US" sz="2800">
                <a:solidFill>
                  <a:schemeClr val="bg1"/>
                </a:solidFill>
                <a:ea typeface="Calibri"/>
                <a:cs typeface="Calibri"/>
              </a:rPr>
              <a:t>Advantages: Easy to learn,  Use, and Visually obscure.</a:t>
            </a:r>
            <a:br>
              <a:rPr lang="en-US" sz="2800">
                <a:ea typeface="Calibri"/>
                <a:cs typeface="Calibri"/>
              </a:rPr>
            </a:br>
            <a:br>
              <a:rPr lang="en-US" sz="2800">
                <a:ea typeface="Calibri"/>
                <a:cs typeface="Calibri"/>
              </a:rPr>
            </a:br>
            <a:r>
              <a:rPr lang="en-US" sz="2800">
                <a:solidFill>
                  <a:schemeClr val="bg1"/>
                </a:solidFill>
                <a:ea typeface="Calibri"/>
                <a:cs typeface="Calibri"/>
              </a:rPr>
              <a:t>Disadvantages: Not secure, Limited practical use, and bulky/inefficient. </a:t>
            </a:r>
            <a:br>
              <a:rPr lang="en-US" sz="2800">
                <a:ea typeface="Calibri"/>
                <a:cs typeface="Calibri"/>
              </a:rPr>
            </a:br>
            <a:endParaRPr lang="en-US" sz="2800" b="0" i="0" u="none" strike="noStrike">
              <a:solidFill>
                <a:schemeClr val="bg1"/>
              </a:solidFill>
              <a:effectLst/>
              <a:ea typeface="Calibri"/>
              <a:cs typeface="Calibri"/>
            </a:endParaRPr>
          </a:p>
          <a:p>
            <a:pPr marR="0" lvl="0">
              <a:lnSpc>
                <a:spcPct val="107000"/>
              </a:lnSpc>
              <a:spcAft>
                <a:spcPts val="800"/>
              </a:spcAft>
              <a:tabLst>
                <a:tab pos="457200" algn="l"/>
              </a:tabLst>
            </a:pPr>
            <a:r>
              <a:rPr lang="en-US" sz="2800" b="0" i="0" u="none" strike="noStrike">
                <a:solidFill>
                  <a:schemeClr val="bg1"/>
                </a:solidFill>
                <a:effectLst/>
              </a:rPr>
              <a:t>How would you encrypt the word “SECURITY” using the Pigpen Cipher?</a:t>
            </a:r>
            <a:endParaRPr lang="en-US" sz="2800" b="0" i="0" u="none" strike="noStrike">
              <a:solidFill>
                <a:schemeClr val="bg1"/>
              </a:solidFill>
              <a:effectLst/>
              <a:ea typeface="Calibri"/>
              <a:cs typeface="Calibri"/>
            </a:endParaRPr>
          </a:p>
          <a:p>
            <a:pPr marR="0" lvl="0">
              <a:lnSpc>
                <a:spcPct val="107000"/>
              </a:lnSpc>
              <a:spcAft>
                <a:spcPts val="800"/>
              </a:spcAft>
              <a:tabLst>
                <a:tab pos="457200" algn="l"/>
              </a:tabLst>
            </a:pPr>
            <a:endParaRPr lang="en-US" sz="2800" b="0" i="0" u="none" strike="noStrike">
              <a:solidFill>
                <a:schemeClr val="bg1"/>
              </a:solidFill>
              <a:effectLst/>
              <a:ea typeface="Calibri"/>
              <a:cs typeface="Calibri"/>
            </a:endParaRPr>
          </a:p>
          <a:p>
            <a:pPr>
              <a:lnSpc>
                <a:spcPct val="107000"/>
              </a:lnSpc>
              <a:spcAft>
                <a:spcPts val="800"/>
              </a:spcAft>
            </a:pPr>
            <a:endParaRPr lang="en-US" sz="3200">
              <a:solidFill>
                <a:srgbClr val="FFFFFF"/>
              </a:solidFill>
              <a:latin typeface="Calibri"/>
              <a:ea typeface="Calibri"/>
              <a:cs typeface="Calibri"/>
            </a:endParaRPr>
          </a:p>
          <a:p>
            <a:pPr algn="ctr">
              <a:lnSpc>
                <a:spcPts val="3360"/>
              </a:lnSpc>
            </a:pPr>
            <a:endParaRPr lang="en-US" sz="3200">
              <a:solidFill>
                <a:srgbClr val="FFFFFF"/>
              </a:solidFill>
              <a:latin typeface="Poppins"/>
              <a:ea typeface="Poppins"/>
              <a:cs typeface="Poppins"/>
            </a:endParaRPr>
          </a:p>
        </p:txBody>
      </p:sp>
      <p:pic>
        <p:nvPicPr>
          <p:cNvPr id="7" name="Picture 6">
            <a:extLst>
              <a:ext uri="{FF2B5EF4-FFF2-40B4-BE49-F238E27FC236}">
                <a16:creationId xmlns:a16="http://schemas.microsoft.com/office/drawing/2014/main" id="{B8E98D62-192A-D4C2-CF8E-C39F54A182F8}"/>
              </a:ext>
            </a:extLst>
          </p:cNvPr>
          <p:cNvPicPr>
            <a:picLocks noChangeAspect="1"/>
          </p:cNvPicPr>
          <p:nvPr/>
        </p:nvPicPr>
        <p:blipFill>
          <a:blip r:embed="rId4"/>
          <a:stretch>
            <a:fillRect/>
          </a:stretch>
        </p:blipFill>
        <p:spPr>
          <a:xfrm>
            <a:off x="11434237" y="9600108"/>
            <a:ext cx="3996525" cy="685950"/>
          </a:xfrm>
          <a:prstGeom prst="rect">
            <a:avLst/>
          </a:prstGeom>
        </p:spPr>
      </p:pic>
    </p:spTree>
    <p:extLst>
      <p:ext uri="{BB962C8B-B14F-4D97-AF65-F5344CB8AC3E}">
        <p14:creationId xmlns:p14="http://schemas.microsoft.com/office/powerpoint/2010/main" val="414688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918D95B1-6BE6-DCFF-E70E-8EDCC6A077B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E8BBA3-08C3-FA44-21AA-449307E264B9}"/>
              </a:ext>
            </a:extLst>
          </p:cNvPr>
          <p:cNvGrpSpPr/>
          <p:nvPr/>
        </p:nvGrpSpPr>
        <p:grpSpPr>
          <a:xfrm>
            <a:off x="-1" y="0"/>
            <a:ext cx="18288000" cy="9429706"/>
            <a:chOff x="-127501" y="-596439"/>
            <a:chExt cx="4816593" cy="2483544"/>
          </a:xfrm>
        </p:grpSpPr>
        <p:sp>
          <p:nvSpPr>
            <p:cNvPr id="3" name="Freeform 3">
              <a:extLst>
                <a:ext uri="{FF2B5EF4-FFF2-40B4-BE49-F238E27FC236}">
                  <a16:creationId xmlns:a16="http://schemas.microsoft.com/office/drawing/2014/main" id="{CA46A713-1088-10D9-EDFD-A68F368D0780}"/>
                </a:ext>
              </a:extLst>
            </p:cNvPr>
            <p:cNvSpPr/>
            <p:nvPr/>
          </p:nvSpPr>
          <p:spPr>
            <a:xfrm>
              <a:off x="-127501" y="-596439"/>
              <a:ext cx="4816593" cy="558339"/>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a:extLst>
                <a:ext uri="{FF2B5EF4-FFF2-40B4-BE49-F238E27FC236}">
                  <a16:creationId xmlns:a16="http://schemas.microsoft.com/office/drawing/2014/main" id="{64B3454B-B2E6-1549-0A8C-CBC5CAC9496A}"/>
                </a:ext>
              </a:extLst>
            </p:cNvPr>
            <p:cNvSpPr txBox="1"/>
            <p:nvPr/>
          </p:nvSpPr>
          <p:spPr>
            <a:xfrm>
              <a:off x="0" y="-38100"/>
              <a:ext cx="4561592" cy="1925205"/>
            </a:xfrm>
            <a:prstGeom prst="rect">
              <a:avLst/>
            </a:prstGeom>
          </p:spPr>
          <p:txBody>
            <a:bodyPr lIns="50800" tIns="50800" rIns="50800" bIns="50800" rtlCol="0" anchor="ctr"/>
            <a:lstStyle/>
            <a:p>
              <a:pPr algn="ctr">
                <a:lnSpc>
                  <a:spcPts val="1820"/>
                </a:lnSpc>
              </a:pPr>
              <a:endParaRPr/>
            </a:p>
          </p:txBody>
        </p:sp>
      </p:grpSp>
      <p:sp>
        <p:nvSpPr>
          <p:cNvPr id="5" name="Freeform 5">
            <a:extLst>
              <a:ext uri="{FF2B5EF4-FFF2-40B4-BE49-F238E27FC236}">
                <a16:creationId xmlns:a16="http://schemas.microsoft.com/office/drawing/2014/main" id="{149950DB-FF22-308A-52F7-579A3F986718}"/>
              </a:ext>
            </a:extLst>
          </p:cNvPr>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6B9F6592-35E8-39BA-0F39-9A11FD3848C9}"/>
              </a:ext>
            </a:extLst>
          </p:cNvPr>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a:extLst>
              <a:ext uri="{FF2B5EF4-FFF2-40B4-BE49-F238E27FC236}">
                <a16:creationId xmlns:a16="http://schemas.microsoft.com/office/drawing/2014/main" id="{6DAED2C3-E50D-D9FA-FD03-428A0B359913}"/>
              </a:ext>
            </a:extLst>
          </p:cNvPr>
          <p:cNvSpPr txBox="1"/>
          <p:nvPr/>
        </p:nvSpPr>
        <p:spPr>
          <a:xfrm>
            <a:off x="3100039" y="507458"/>
            <a:ext cx="11764682" cy="923330"/>
          </a:xfrm>
          <a:prstGeom prst="rect">
            <a:avLst/>
          </a:prstGeom>
        </p:spPr>
        <p:txBody>
          <a:bodyPr wrap="square" lIns="0" tIns="0" rIns="0" bIns="0" rtlCol="0" anchor="t">
            <a:spAutoFit/>
          </a:bodyPr>
          <a:lstStyle/>
          <a:p>
            <a:r>
              <a:rPr lang="en-US" sz="6000" b="0" i="0" u="none" strike="noStrike">
                <a:solidFill>
                  <a:schemeClr val="tx2">
                    <a:lumMod val="20000"/>
                    <a:lumOff val="80000"/>
                  </a:schemeClr>
                </a:solidFill>
                <a:effectLst/>
                <a:latin typeface="-webkit-standard"/>
              </a:rPr>
              <a:t> Live </a:t>
            </a:r>
            <a:r>
              <a:rPr lang="en-US" sz="6000">
                <a:solidFill>
                  <a:schemeClr val="tx2">
                    <a:lumMod val="20000"/>
                    <a:lumOff val="80000"/>
                  </a:schemeClr>
                </a:solidFill>
                <a:latin typeface="-webkit-standard"/>
              </a:rPr>
              <a:t>Demonstration</a:t>
            </a:r>
            <a:r>
              <a:rPr lang="en-US" sz="6000" b="0" i="0" u="none" strike="noStrike">
                <a:solidFill>
                  <a:schemeClr val="tx2">
                    <a:lumMod val="20000"/>
                    <a:lumOff val="80000"/>
                  </a:schemeClr>
                </a:solidFill>
                <a:effectLst/>
                <a:latin typeface="-webkit-standard"/>
              </a:rPr>
              <a:t> </a:t>
            </a:r>
            <a:endParaRPr lang="en-US">
              <a:solidFill>
                <a:schemeClr val="tx2">
                  <a:lumMod val="20000"/>
                  <a:lumOff val="80000"/>
                </a:schemeClr>
              </a:solidFill>
            </a:endParaRPr>
          </a:p>
        </p:txBody>
      </p:sp>
      <p:sp>
        <p:nvSpPr>
          <p:cNvPr id="25" name="TextBox 25">
            <a:extLst>
              <a:ext uri="{FF2B5EF4-FFF2-40B4-BE49-F238E27FC236}">
                <a16:creationId xmlns:a16="http://schemas.microsoft.com/office/drawing/2014/main" id="{C7908B14-EEAA-D47D-55DA-6379C05C6403}"/>
              </a:ext>
            </a:extLst>
          </p:cNvPr>
          <p:cNvSpPr txBox="1"/>
          <p:nvPr/>
        </p:nvSpPr>
        <p:spPr>
          <a:xfrm>
            <a:off x="1097338" y="1938246"/>
            <a:ext cx="16443448" cy="2399375"/>
          </a:xfrm>
          <a:prstGeom prst="rect">
            <a:avLst/>
          </a:prstGeom>
        </p:spPr>
        <p:txBody>
          <a:bodyPr wrap="square" lIns="0" tIns="0" rIns="0" bIns="0" rtlCol="0" anchor="t">
            <a:spAutoFit/>
          </a:bodyPr>
          <a:lstStyle/>
          <a:p>
            <a:pPr>
              <a:lnSpc>
                <a:spcPct val="150000"/>
              </a:lnSpc>
            </a:pPr>
            <a:r>
              <a:rPr lang="en-US" sz="4800" b="0" i="0" u="none" strike="noStrike">
                <a:solidFill>
                  <a:schemeClr val="bg1"/>
                </a:solidFill>
                <a:effectLst/>
              </a:rPr>
              <a:t>Message to Encrypt: Have A Nice Day.</a:t>
            </a:r>
          </a:p>
          <a:p>
            <a:pPr algn="ctr">
              <a:lnSpc>
                <a:spcPts val="3360"/>
              </a:lnSpc>
            </a:pPr>
            <a:endParaRPr lang="en-US" sz="4800">
              <a:solidFill>
                <a:schemeClr val="bg1"/>
              </a:solidFill>
              <a:latin typeface="Poppins"/>
              <a:ea typeface="Poppins"/>
              <a:cs typeface="Poppins"/>
            </a:endParaRPr>
          </a:p>
          <a:p>
            <a:pPr algn="ctr">
              <a:lnSpc>
                <a:spcPts val="3360"/>
              </a:lnSpc>
            </a:pPr>
            <a:endParaRPr lang="en-US" sz="4800">
              <a:solidFill>
                <a:schemeClr val="bg1"/>
              </a:solidFill>
              <a:latin typeface="Poppins"/>
              <a:ea typeface="Poppins"/>
              <a:cs typeface="Poppins"/>
            </a:endParaRPr>
          </a:p>
          <a:p>
            <a:pPr algn="ctr">
              <a:lnSpc>
                <a:spcPts val="3360"/>
              </a:lnSpc>
            </a:pPr>
            <a:endParaRPr lang="en-US" sz="2400">
              <a:solidFill>
                <a:srgbClr val="FFFFFF"/>
              </a:solidFill>
              <a:latin typeface="Poppins"/>
              <a:ea typeface="Poppins"/>
              <a:cs typeface="Poppins"/>
            </a:endParaRPr>
          </a:p>
        </p:txBody>
      </p:sp>
      <p:sp>
        <p:nvSpPr>
          <p:cNvPr id="9" name="TextBox 8">
            <a:extLst>
              <a:ext uri="{FF2B5EF4-FFF2-40B4-BE49-F238E27FC236}">
                <a16:creationId xmlns:a16="http://schemas.microsoft.com/office/drawing/2014/main" id="{7420D395-2E1F-B5E3-B33A-F42C43EBCD1D}"/>
              </a:ext>
            </a:extLst>
          </p:cNvPr>
          <p:cNvSpPr txBox="1"/>
          <p:nvPr/>
        </p:nvSpPr>
        <p:spPr>
          <a:xfrm>
            <a:off x="1156369" y="3184368"/>
            <a:ext cx="11084312" cy="707886"/>
          </a:xfrm>
          <a:prstGeom prst="rect">
            <a:avLst/>
          </a:prstGeom>
          <a:noFill/>
        </p:spPr>
        <p:txBody>
          <a:bodyPr wrap="square">
            <a:spAutoFit/>
          </a:bodyPr>
          <a:lstStyle/>
          <a:p>
            <a:r>
              <a:rPr lang="en-US" sz="4000">
                <a:solidFill>
                  <a:schemeClr val="bg1"/>
                </a:solidFill>
              </a:rPr>
              <a:t>Pigpen Cipher Key</a:t>
            </a:r>
          </a:p>
        </p:txBody>
      </p:sp>
      <p:sp>
        <p:nvSpPr>
          <p:cNvPr id="10" name="TextBox 9">
            <a:extLst>
              <a:ext uri="{FF2B5EF4-FFF2-40B4-BE49-F238E27FC236}">
                <a16:creationId xmlns:a16="http://schemas.microsoft.com/office/drawing/2014/main" id="{2710BB65-B10E-C1BC-776A-1B678B8DF3A9}"/>
              </a:ext>
            </a:extLst>
          </p:cNvPr>
          <p:cNvSpPr txBox="1"/>
          <p:nvPr/>
        </p:nvSpPr>
        <p:spPr>
          <a:xfrm>
            <a:off x="1097338" y="4302947"/>
            <a:ext cx="4478272" cy="707886"/>
          </a:xfrm>
          <a:prstGeom prst="rect">
            <a:avLst/>
          </a:prstGeom>
          <a:noFill/>
        </p:spPr>
        <p:txBody>
          <a:bodyPr wrap="square">
            <a:spAutoFit/>
          </a:bodyPr>
          <a:lstStyle/>
          <a:p>
            <a:r>
              <a:rPr lang="en-US" sz="4000" b="0" i="0" u="none" strike="noStrike">
                <a:solidFill>
                  <a:schemeClr val="bg1"/>
                </a:solidFill>
                <a:effectLst/>
                <a:latin typeface="-webkit-standard"/>
              </a:rPr>
              <a:t>Encrypted Message</a:t>
            </a:r>
            <a:endParaRPr lang="en-US" sz="4000">
              <a:solidFill>
                <a:schemeClr val="bg1"/>
              </a:solidFill>
            </a:endParaRPr>
          </a:p>
        </p:txBody>
      </p:sp>
      <p:pic>
        <p:nvPicPr>
          <p:cNvPr id="12" name="Picture 11">
            <a:extLst>
              <a:ext uri="{FF2B5EF4-FFF2-40B4-BE49-F238E27FC236}">
                <a16:creationId xmlns:a16="http://schemas.microsoft.com/office/drawing/2014/main" id="{9A3A554A-4F4A-C537-EAA0-71166DD2D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799" y="3172585"/>
            <a:ext cx="7772400" cy="727993"/>
          </a:xfrm>
          <a:prstGeom prst="rect">
            <a:avLst/>
          </a:prstGeom>
        </p:spPr>
      </p:pic>
      <p:pic>
        <p:nvPicPr>
          <p:cNvPr id="14" name="Picture 13" descr="A black and white logo&#10;&#10;AI-generated content may be incorrect.">
            <a:extLst>
              <a:ext uri="{FF2B5EF4-FFF2-40B4-BE49-F238E27FC236}">
                <a16:creationId xmlns:a16="http://schemas.microsoft.com/office/drawing/2014/main" id="{207F3192-21A7-1763-64E7-AA81F4054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048" y="4410487"/>
            <a:ext cx="4102100" cy="622300"/>
          </a:xfrm>
          <a:prstGeom prst="rect">
            <a:avLst/>
          </a:prstGeom>
        </p:spPr>
      </p:pic>
      <p:sp>
        <p:nvSpPr>
          <p:cNvPr id="16" name="TextBox 15">
            <a:extLst>
              <a:ext uri="{FF2B5EF4-FFF2-40B4-BE49-F238E27FC236}">
                <a16:creationId xmlns:a16="http://schemas.microsoft.com/office/drawing/2014/main" id="{8E12F91C-CB00-1CBE-CE55-CFE25B8B11FA}"/>
              </a:ext>
            </a:extLst>
          </p:cNvPr>
          <p:cNvSpPr txBox="1"/>
          <p:nvPr/>
        </p:nvSpPr>
        <p:spPr>
          <a:xfrm>
            <a:off x="1156369" y="5285164"/>
            <a:ext cx="4419241" cy="707886"/>
          </a:xfrm>
          <a:prstGeom prst="rect">
            <a:avLst/>
          </a:prstGeom>
          <a:noFill/>
        </p:spPr>
        <p:txBody>
          <a:bodyPr wrap="square">
            <a:spAutoFit/>
          </a:bodyPr>
          <a:lstStyle/>
          <a:p>
            <a:r>
              <a:rPr lang="en-US" sz="4000">
                <a:solidFill>
                  <a:schemeClr val="bg1"/>
                </a:solidFill>
                <a:latin typeface="-webkit-standard"/>
              </a:rPr>
              <a:t>De</a:t>
            </a:r>
            <a:r>
              <a:rPr lang="en-US" sz="4000" b="0" i="0" u="none" strike="noStrike">
                <a:solidFill>
                  <a:schemeClr val="bg1"/>
                </a:solidFill>
                <a:effectLst/>
                <a:latin typeface="-webkit-standard"/>
              </a:rPr>
              <a:t>crypted Message</a:t>
            </a:r>
            <a:endParaRPr lang="en-US" sz="4000">
              <a:solidFill>
                <a:schemeClr val="bg1"/>
              </a:solidFill>
            </a:endParaRPr>
          </a:p>
        </p:txBody>
      </p:sp>
      <p:pic>
        <p:nvPicPr>
          <p:cNvPr id="19" name="Picture 18" descr="A screenshot of a computer&#10;&#10;AI-generated content may be incorrect.">
            <a:extLst>
              <a:ext uri="{FF2B5EF4-FFF2-40B4-BE49-F238E27FC236}">
                <a16:creationId xmlns:a16="http://schemas.microsoft.com/office/drawing/2014/main" id="{CBB93A26-754D-87C6-384F-B41C72F722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5610" y="5413202"/>
            <a:ext cx="6515100" cy="3124200"/>
          </a:xfrm>
          <a:prstGeom prst="rect">
            <a:avLst/>
          </a:prstGeom>
        </p:spPr>
      </p:pic>
    </p:spTree>
    <p:extLst>
      <p:ext uri="{BB962C8B-B14F-4D97-AF65-F5344CB8AC3E}">
        <p14:creationId xmlns:p14="http://schemas.microsoft.com/office/powerpoint/2010/main" val="250161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12" name="TextBox 12"/>
          <p:cNvSpPr txBox="1"/>
          <p:nvPr/>
        </p:nvSpPr>
        <p:spPr>
          <a:xfrm>
            <a:off x="918543" y="1224201"/>
            <a:ext cx="15964023" cy="19002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r>
              <a:rPr lang="en-US" sz="5400" b="1">
                <a:solidFill>
                  <a:schemeClr val="bg1"/>
                </a:solidFill>
                <a:latin typeface="Times New Roman"/>
                <a:cs typeface="Times New Roman"/>
              </a:rPr>
              <a:t>Comparison to Caesar and Mixed Alphabet Ciphers</a:t>
            </a:r>
            <a:endParaRPr lang="en-US" sz="5400">
              <a:solidFill>
                <a:schemeClr val="bg1"/>
              </a:solidFill>
              <a:latin typeface="Times New Roman"/>
              <a:cs typeface="Times New Roman"/>
            </a:endParaRPr>
          </a:p>
          <a:p>
            <a:pPr algn="l">
              <a:lnSpc>
                <a:spcPts val="8959"/>
              </a:lnSpc>
            </a:pPr>
            <a:endParaRPr lang="en-US" sz="6350" b="1">
              <a:solidFill>
                <a:srgbClr val="509FCB"/>
              </a:solidFill>
              <a:latin typeface="Roboto Condensed Bold"/>
              <a:ea typeface="Roboto Condensed Bold"/>
              <a:cs typeface="Roboto Condensed Bold"/>
            </a:endParaRPr>
          </a:p>
        </p:txBody>
      </p:sp>
      <p:sp>
        <p:nvSpPr>
          <p:cNvPr id="15" name="TextBox 14">
            <a:extLst>
              <a:ext uri="{FF2B5EF4-FFF2-40B4-BE49-F238E27FC236}">
                <a16:creationId xmlns:a16="http://schemas.microsoft.com/office/drawing/2014/main" id="{2BF557BA-CBE4-ECB4-E35A-415AAD62D075}"/>
              </a:ext>
            </a:extLst>
          </p:cNvPr>
          <p:cNvSpPr txBox="1"/>
          <p:nvPr/>
        </p:nvSpPr>
        <p:spPr>
          <a:xfrm>
            <a:off x="454232" y="3801587"/>
            <a:ext cx="1620569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indent="-571500">
              <a:buFont typeface="Arial" panose="020B0604020202020204" pitchFamily="34" charset="0"/>
              <a:buChar char="•"/>
            </a:pPr>
            <a:r>
              <a:rPr lang="en-US" sz="4000">
                <a:solidFill>
                  <a:schemeClr val="bg1"/>
                </a:solidFill>
                <a:latin typeface="Times New Roman"/>
                <a:cs typeface="Times New Roman"/>
              </a:rPr>
              <a:t>The Pigpen cipher is more visually complex but equally insecure. Both ciphers are vulnerable to frequency analysis</a:t>
            </a:r>
            <a:r>
              <a:rPr lang="en-US" sz="3600">
                <a:solidFill>
                  <a:schemeClr val="bg1"/>
                </a:solidFill>
                <a:latin typeface="Times New Roman"/>
                <a:cs typeface="Times New Roman"/>
              </a:rPr>
              <a:t>.</a:t>
            </a:r>
          </a:p>
        </p:txBody>
      </p:sp>
      <p:sp>
        <p:nvSpPr>
          <p:cNvPr id="16" name="TextBox 15">
            <a:extLst>
              <a:ext uri="{FF2B5EF4-FFF2-40B4-BE49-F238E27FC236}">
                <a16:creationId xmlns:a16="http://schemas.microsoft.com/office/drawing/2014/main" id="{CD8C8324-1656-C348-F5F7-A09DCD649056}"/>
              </a:ext>
            </a:extLst>
          </p:cNvPr>
          <p:cNvSpPr txBox="1"/>
          <p:nvPr/>
        </p:nvSpPr>
        <p:spPr>
          <a:xfrm>
            <a:off x="1540750" y="5161975"/>
            <a:ext cx="1487384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a:solidFill>
                <a:schemeClr val="bg1"/>
              </a:solidFill>
              <a:latin typeface="Times New Roman"/>
              <a:cs typeface="Times New Roman"/>
            </a:endParaRPr>
          </a:p>
          <a:p>
            <a:pPr marL="571500" indent="-571500">
              <a:buFont typeface="Arial" panose="020B0604020202020204" pitchFamily="34" charset="0"/>
              <a:buChar char="•"/>
            </a:pPr>
            <a:r>
              <a:rPr lang="en-US" sz="4000">
                <a:solidFill>
                  <a:schemeClr val="bg1"/>
                </a:solidFill>
                <a:latin typeface="Times New Roman"/>
                <a:cs typeface="Times New Roman"/>
              </a:rPr>
              <a:t>The Mixed Alphabet cipher is more secure than Pigpen because it uses a randomized substitution key, making frequency analysis more difficult.</a:t>
            </a:r>
            <a:endParaRPr lang="en-US">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66B70DDE-3780-4476-14DA-26A2A1299AEC}"/>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E7400C47-D48F-2302-EE96-E7BBC5476E7A}"/>
              </a:ext>
            </a:extLst>
          </p:cNvPr>
          <p:cNvSpPr txBox="1"/>
          <p:nvPr/>
        </p:nvSpPr>
        <p:spPr>
          <a:xfrm>
            <a:off x="918543" y="1224201"/>
            <a:ext cx="15964023" cy="19002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pPr algn="l"/>
            <a:r>
              <a:rPr lang="en-US" sz="5400" b="1" i="0" u="none" strike="noStrike">
                <a:solidFill>
                  <a:schemeClr val="bg1"/>
                </a:solidFill>
                <a:effectLst/>
              </a:rPr>
              <a:t>                                      </a:t>
            </a:r>
            <a:r>
              <a:rPr lang="en-US" sz="5400" b="1" i="0" u="none" strike="noStrike">
                <a:solidFill>
                  <a:schemeClr val="bg1"/>
                </a:solidFill>
                <a:effectLst/>
                <a:latin typeface="Times New Roman"/>
                <a:cs typeface="Times New Roman"/>
              </a:rPr>
              <a:t> Conclusion</a:t>
            </a:r>
            <a:endParaRPr lang="en-US" sz="5400" b="0" i="0" u="none" strike="noStrike">
              <a:solidFill>
                <a:schemeClr val="bg1"/>
              </a:solidFill>
              <a:effectLst/>
              <a:latin typeface="Times New Roman"/>
              <a:cs typeface="Times New Roman"/>
            </a:endParaRPr>
          </a:p>
          <a:p>
            <a:pPr algn="l">
              <a:lnSpc>
                <a:spcPts val="8959"/>
              </a:lnSpc>
            </a:pPr>
            <a:endParaRPr lang="en-US" sz="6350" b="1">
              <a:solidFill>
                <a:srgbClr val="509FCB"/>
              </a:solidFill>
              <a:latin typeface="Roboto Condensed Bold"/>
              <a:ea typeface="Roboto Condensed Bold"/>
              <a:cs typeface="Roboto Condensed Bold"/>
            </a:endParaRPr>
          </a:p>
        </p:txBody>
      </p:sp>
      <p:sp>
        <p:nvSpPr>
          <p:cNvPr id="15" name="TextBox 14">
            <a:extLst>
              <a:ext uri="{FF2B5EF4-FFF2-40B4-BE49-F238E27FC236}">
                <a16:creationId xmlns:a16="http://schemas.microsoft.com/office/drawing/2014/main" id="{D1C803BA-57B4-E110-07D3-F22F7E63B099}"/>
              </a:ext>
            </a:extLst>
          </p:cNvPr>
          <p:cNvSpPr txBox="1"/>
          <p:nvPr/>
        </p:nvSpPr>
        <p:spPr>
          <a:xfrm>
            <a:off x="1340217" y="2455221"/>
            <a:ext cx="16479432" cy="66075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485900" indent="-571500">
              <a:lnSpc>
                <a:spcPct val="150000"/>
              </a:lnSpc>
              <a:buFont typeface="Arial" panose="020B0604020202020204" pitchFamily="34" charset="0"/>
              <a:buChar char="•"/>
            </a:pPr>
            <a:r>
              <a:rPr lang="en-US" sz="4800">
                <a:solidFill>
                  <a:schemeClr val="bg1"/>
                </a:solidFill>
                <a:latin typeface="Times New Roman"/>
                <a:cs typeface="Times New Roman"/>
              </a:rPr>
              <a:t>The Pigpen Cipher is a fun, historical, and easy-to-use encryption method.</a:t>
            </a:r>
          </a:p>
          <a:p>
            <a:pPr marL="1485900" indent="-571500">
              <a:lnSpc>
                <a:spcPct val="150000"/>
              </a:lnSpc>
              <a:buFont typeface="Arial" panose="020B0604020202020204" pitchFamily="34" charset="0"/>
              <a:buChar char="•"/>
            </a:pPr>
            <a:r>
              <a:rPr lang="en-US" sz="4800">
                <a:solidFill>
                  <a:schemeClr val="bg1"/>
                </a:solidFill>
                <a:latin typeface="Times New Roman"/>
                <a:cs typeface="Times New Roman"/>
              </a:rPr>
              <a:t>While it served well in secret societies, it is not secure for modern use.</a:t>
            </a:r>
          </a:p>
          <a:p>
            <a:pPr marL="1485900" indent="-571500">
              <a:lnSpc>
                <a:spcPct val="150000"/>
              </a:lnSpc>
              <a:buFont typeface="Arial" panose="020B0604020202020204" pitchFamily="34" charset="0"/>
              <a:buChar char="•"/>
            </a:pPr>
            <a:r>
              <a:rPr lang="en-US" sz="4800">
                <a:solidFill>
                  <a:schemeClr val="bg1"/>
                </a:solidFill>
                <a:latin typeface="Times New Roman"/>
                <a:cs typeface="Times New Roman"/>
              </a:rPr>
              <a:t>Key takeaway: Understanding historical ciphers can provide insights into cryptography’s evolution.</a:t>
            </a:r>
          </a:p>
        </p:txBody>
      </p:sp>
    </p:spTree>
    <p:extLst>
      <p:ext uri="{BB962C8B-B14F-4D97-AF65-F5344CB8AC3E}">
        <p14:creationId xmlns:p14="http://schemas.microsoft.com/office/powerpoint/2010/main" val="109389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3F4FA52A-D590-EF96-2D25-3517E073BB52}"/>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F3F19AE0-3B83-BB81-03D6-28353A6369EB}"/>
              </a:ext>
            </a:extLst>
          </p:cNvPr>
          <p:cNvSpPr txBox="1"/>
          <p:nvPr/>
        </p:nvSpPr>
        <p:spPr>
          <a:xfrm>
            <a:off x="918543" y="1224201"/>
            <a:ext cx="15964023" cy="190020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spAutoFit/>
          </a:bodyPr>
          <a:lstStyle/>
          <a:p>
            <a:pPr algn="l"/>
            <a:r>
              <a:rPr lang="en-US" sz="5400" b="1" i="0" u="none" strike="noStrike">
                <a:solidFill>
                  <a:schemeClr val="bg1"/>
                </a:solidFill>
                <a:effectLst/>
                <a:latin typeface="Times New Roman"/>
                <a:cs typeface="Times New Roman"/>
              </a:rPr>
              <a:t>References</a:t>
            </a:r>
            <a:endParaRPr lang="en-US" sz="5400" b="0" i="0" u="none" strike="noStrike">
              <a:solidFill>
                <a:schemeClr val="bg1"/>
              </a:solidFill>
              <a:effectLst/>
              <a:latin typeface="Times New Roman"/>
              <a:cs typeface="Times New Roman"/>
            </a:endParaRPr>
          </a:p>
          <a:p>
            <a:pPr algn="l">
              <a:lnSpc>
                <a:spcPts val="8959"/>
              </a:lnSpc>
            </a:pPr>
            <a:endParaRPr lang="en-US" sz="6350" b="1">
              <a:solidFill>
                <a:srgbClr val="509FCB"/>
              </a:solidFill>
              <a:latin typeface="Times New Roman"/>
              <a:ea typeface="Roboto Condensed Bold"/>
              <a:cs typeface="Roboto Condensed Bold"/>
            </a:endParaRPr>
          </a:p>
        </p:txBody>
      </p:sp>
      <p:sp>
        <p:nvSpPr>
          <p:cNvPr id="15" name="TextBox 14">
            <a:extLst>
              <a:ext uri="{FF2B5EF4-FFF2-40B4-BE49-F238E27FC236}">
                <a16:creationId xmlns:a16="http://schemas.microsoft.com/office/drawing/2014/main" id="{89B0CE77-B8CB-6D8C-F90E-632D31DB9725}"/>
              </a:ext>
            </a:extLst>
          </p:cNvPr>
          <p:cNvSpPr txBox="1"/>
          <p:nvPr/>
        </p:nvSpPr>
        <p:spPr>
          <a:xfrm>
            <a:off x="797708" y="2485743"/>
            <a:ext cx="16865823" cy="82176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3200" b="0" u="none" strike="noStrike">
                <a:solidFill>
                  <a:schemeClr val="bg1"/>
                </a:solidFill>
                <a:effectLst/>
                <a:ea typeface="+mn-lt"/>
                <a:cs typeface="+mn-lt"/>
              </a:rPr>
              <a:t>Wikipedia</a:t>
            </a:r>
            <a:r>
              <a:rPr lang="en-US" sz="3200">
                <a:solidFill>
                  <a:schemeClr val="bg1"/>
                </a:solidFill>
                <a:ea typeface="+mn-lt"/>
                <a:cs typeface="+mn-lt"/>
              </a:rPr>
              <a:t>. (n.d.). </a:t>
            </a:r>
            <a:r>
              <a:rPr lang="en-US" sz="3200" i="1">
                <a:solidFill>
                  <a:schemeClr val="bg1"/>
                </a:solidFill>
                <a:ea typeface="+mn-lt"/>
                <a:cs typeface="+mn-lt"/>
              </a:rPr>
              <a:t>Pigpen cipher</a:t>
            </a:r>
            <a:r>
              <a:rPr lang="en-US" sz="3200">
                <a:solidFill>
                  <a:schemeClr val="bg1"/>
                </a:solidFill>
                <a:ea typeface="+mn-lt"/>
                <a:cs typeface="+mn-lt"/>
              </a:rPr>
              <a:t>. Retrieved [date], from </a:t>
            </a:r>
            <a:r>
              <a:rPr lang="en-US" sz="3200" b="0" strike="noStrike">
                <a:solidFill>
                  <a:srgbClr val="0000FF"/>
                </a:solidFill>
                <a:effectLst/>
                <a:ea typeface="+mn-lt"/>
                <a:cs typeface="+mn-lt"/>
                <a:hlinkClick r:id="rId2">
                  <a:extLst>
                    <a:ext uri="{A12FA001-AC4F-418D-AE19-62706E023703}">
                      <ahyp:hlinkClr xmlns:ahyp="http://schemas.microsoft.com/office/drawing/2018/hyperlinkcolor" val="tx"/>
                    </a:ext>
                  </a:extLst>
                </a:hlinkClick>
              </a:rPr>
              <a:t>https://en.wikipedia.org/wiki/Pigpen_cipher</a:t>
            </a:r>
            <a:endParaRPr lang="en-US">
              <a:solidFill>
                <a:schemeClr val="bg1"/>
              </a:solidFill>
              <a:ea typeface="+mn-lt"/>
              <a:cs typeface="+mn-lt"/>
              <a:hlinkClick r:id="rId2">
                <a:extLst>
                  <a:ext uri="{A12FA001-AC4F-418D-AE19-62706E023703}">
                    <ahyp:hlinkClr xmlns:ahyp="http://schemas.microsoft.com/office/drawing/2018/hyperlinkcolor" val="tx"/>
                  </a:ext>
                </a:extLst>
              </a:hlinkClick>
            </a:endParaRPr>
          </a:p>
          <a:p>
            <a:pPr marL="742950" lvl="1" indent="-285750">
              <a:buFont typeface="Arial"/>
              <a:buChar char="•"/>
            </a:pPr>
            <a:r>
              <a:rPr lang="en-US" sz="3200">
                <a:solidFill>
                  <a:schemeClr val="bg1"/>
                </a:solidFill>
                <a:ea typeface="+mn-lt"/>
                <a:cs typeface="+mn-lt"/>
              </a:rPr>
              <a:t>Crypto Corner. (n.d.). </a:t>
            </a:r>
            <a:r>
              <a:rPr lang="en-US" sz="3200" b="0" i="1" u="none" strike="noStrike">
                <a:solidFill>
                  <a:schemeClr val="bg1"/>
                </a:solidFill>
                <a:effectLst/>
                <a:ea typeface="+mn-lt"/>
                <a:cs typeface="+mn-lt"/>
              </a:rPr>
              <a:t>How to </a:t>
            </a:r>
            <a:r>
              <a:rPr lang="en-US" sz="3200" i="1">
                <a:solidFill>
                  <a:schemeClr val="bg1"/>
                </a:solidFill>
                <a:ea typeface="+mn-lt"/>
                <a:cs typeface="+mn-lt"/>
              </a:rPr>
              <a:t>use </a:t>
            </a:r>
            <a:r>
              <a:rPr lang="en-US" sz="3200" b="0" i="1" u="none" strike="noStrike">
                <a:solidFill>
                  <a:schemeClr val="bg1"/>
                </a:solidFill>
                <a:effectLst/>
                <a:ea typeface="+mn-lt"/>
                <a:cs typeface="+mn-lt"/>
              </a:rPr>
              <a:t>the Pigpen </a:t>
            </a:r>
            <a:r>
              <a:rPr lang="en-US" sz="3200" i="1">
                <a:solidFill>
                  <a:schemeClr val="bg1"/>
                </a:solidFill>
                <a:ea typeface="+mn-lt"/>
                <a:cs typeface="+mn-lt"/>
              </a:rPr>
              <a:t>cipher</a:t>
            </a:r>
            <a:r>
              <a:rPr lang="en-US" sz="3200">
                <a:solidFill>
                  <a:schemeClr val="bg1"/>
                </a:solidFill>
                <a:ea typeface="+mn-lt"/>
                <a:cs typeface="+mn-lt"/>
              </a:rPr>
              <a:t>. Retrieved [date], from </a:t>
            </a:r>
            <a:r>
              <a:rPr lang="en-US" sz="3200" b="0" u="none" strike="noStrike">
                <a:solidFill>
                  <a:schemeClr val="bg1"/>
                </a:solidFill>
                <a:effectLst/>
                <a:ea typeface="+mn-lt"/>
                <a:cs typeface="+mn-lt"/>
                <a:hlinkClick r:id="rId3">
                  <a:extLst>
                    <a:ext uri="{A12FA001-AC4F-418D-AE19-62706E023703}">
                      <ahyp:hlinkClr xmlns:ahyp="http://schemas.microsoft.com/office/drawing/2018/hyperlinkcolor" val="tx"/>
                    </a:ext>
                  </a:extLst>
                </a:hlinkClick>
              </a:rPr>
              <a:t>https://cryptocorner.info/pigpen-cipher/</a:t>
            </a:r>
            <a:endParaRPr lang="en-US">
              <a:solidFill>
                <a:schemeClr val="bg1"/>
              </a:solidFill>
            </a:endParaRPr>
          </a:p>
          <a:p>
            <a:pPr marL="742950" lvl="1" indent="-285750">
              <a:buFont typeface="Arial"/>
              <a:buChar char="•"/>
            </a:pPr>
            <a:r>
              <a:rPr lang="en-US" sz="3200" b="0" u="none" strike="noStrike">
                <a:solidFill>
                  <a:schemeClr val="bg1"/>
                </a:solidFill>
                <a:effectLst/>
                <a:ea typeface="+mn-lt"/>
                <a:cs typeface="+mn-lt"/>
              </a:rPr>
              <a:t>History.com</a:t>
            </a:r>
            <a:r>
              <a:rPr lang="en-US" sz="3200">
                <a:solidFill>
                  <a:schemeClr val="bg1"/>
                </a:solidFill>
                <a:ea typeface="+mn-lt"/>
                <a:cs typeface="+mn-lt"/>
              </a:rPr>
              <a:t> Editors. (n.d.). </a:t>
            </a:r>
            <a:r>
              <a:rPr lang="en-US" sz="3200" i="1">
                <a:solidFill>
                  <a:schemeClr val="bg1"/>
                </a:solidFill>
                <a:ea typeface="+mn-lt"/>
                <a:cs typeface="+mn-lt"/>
              </a:rPr>
              <a:t>History of cryptography</a:t>
            </a:r>
            <a:r>
              <a:rPr lang="en-US" sz="3200">
                <a:solidFill>
                  <a:schemeClr val="bg1"/>
                </a:solidFill>
                <a:ea typeface="+mn-lt"/>
                <a:cs typeface="+mn-lt"/>
              </a:rPr>
              <a:t>. Retrieved [date], from </a:t>
            </a:r>
            <a:r>
              <a:rPr lang="en-US" sz="3200" b="0" u="none" strike="noStrike">
                <a:solidFill>
                  <a:schemeClr val="bg1"/>
                </a:solidFill>
                <a:effectLst/>
                <a:ea typeface="+mn-lt"/>
                <a:cs typeface="+mn-lt"/>
                <a:hlinkClick r:id="rId4">
                  <a:extLst>
                    <a:ext uri="{A12FA001-AC4F-418D-AE19-62706E023703}">
                      <ahyp:hlinkClr xmlns:ahyp="http://schemas.microsoft.com/office/drawing/2018/hyperlinkcolor" val="tx"/>
                    </a:ext>
                  </a:extLst>
                </a:hlinkClick>
              </a:rPr>
              <a:t>https://www.history.com/topics/cryptography</a:t>
            </a:r>
            <a:endParaRPr lang="en-US" sz="3200" b="0" u="none" strike="noStrike">
              <a:solidFill>
                <a:schemeClr val="bg1"/>
              </a:solidFill>
              <a:effectLst/>
              <a:ea typeface="+mn-lt"/>
              <a:cs typeface="+mn-lt"/>
            </a:endParaRPr>
          </a:p>
          <a:p>
            <a:pPr marL="742950" lvl="1" indent="-285750">
              <a:buFont typeface="Arial"/>
              <a:buChar char="•"/>
            </a:pPr>
            <a:r>
              <a:rPr lang="en-US" sz="3200" b="0" i="0" u="none" strike="noStrike">
                <a:solidFill>
                  <a:schemeClr val="bg1"/>
                </a:solidFill>
                <a:effectLst/>
                <a:latin typeface="-webkit-standard"/>
              </a:rPr>
              <a:t>(2023, February 9). </a:t>
            </a:r>
            <a:r>
              <a:rPr lang="en-US" sz="3200" b="0" i="1" u="none" strike="noStrike">
                <a:solidFill>
                  <a:schemeClr val="bg1"/>
                </a:solidFill>
                <a:effectLst/>
              </a:rPr>
              <a:t>Pigpen cipher</a:t>
            </a:r>
            <a:r>
              <a:rPr lang="en-US" sz="3200" b="0" i="0" u="none" strike="noStrike">
                <a:solidFill>
                  <a:schemeClr val="bg1"/>
                </a:solidFill>
                <a:effectLst/>
                <a:latin typeface="-webkit-standard"/>
              </a:rPr>
              <a:t>. Wikipedia</a:t>
            </a:r>
            <a:r>
              <a:rPr lang="en-US" sz="3200" b="0" i="0" u="none" strike="noStrike">
                <a:solidFill>
                  <a:srgbClr val="000000"/>
                </a:solidFill>
                <a:effectLst/>
                <a:latin typeface="-webkit-standard"/>
              </a:rPr>
              <a:t>. </a:t>
            </a:r>
            <a:r>
              <a:rPr lang="en-US" sz="3200" b="0" i="0">
                <a:effectLst/>
                <a:hlinkClick r:id="rId2"/>
              </a:rPr>
              <a:t>https://en.wikipedia.org/wiki/Pigpen_cipher</a:t>
            </a:r>
            <a:endParaRPr lang="en-US" sz="3200"/>
          </a:p>
          <a:p>
            <a:pPr marL="914400" lvl="1" indent="-457200">
              <a:buFont typeface="Arial"/>
              <a:buChar char="•"/>
            </a:pPr>
            <a:r>
              <a:rPr lang="en-US" sz="3200">
                <a:solidFill>
                  <a:schemeClr val="bg1"/>
                </a:solidFill>
                <a:ea typeface="+mn-lt"/>
                <a:cs typeface="+mn-lt"/>
              </a:rPr>
              <a:t>Kahn, D. (1996). </a:t>
            </a:r>
            <a:r>
              <a:rPr lang="en-US" sz="3200" i="1">
                <a:solidFill>
                  <a:schemeClr val="bg1"/>
                </a:solidFill>
                <a:ea typeface="+mn-lt"/>
                <a:cs typeface="+mn-lt"/>
              </a:rPr>
              <a:t>The codebreakers: The comprehensive history of secret communication from ancient times to the internet.</a:t>
            </a:r>
            <a:r>
              <a:rPr lang="en-US" sz="3200">
                <a:solidFill>
                  <a:schemeClr val="bg1"/>
                </a:solidFill>
                <a:ea typeface="+mn-lt"/>
                <a:cs typeface="+mn-lt"/>
              </a:rPr>
              <a:t> Scribner.</a:t>
            </a:r>
            <a:endParaRPr lang="en-US">
              <a:solidFill>
                <a:schemeClr val="bg1"/>
              </a:solidFill>
              <a:ea typeface="+mn-lt"/>
              <a:cs typeface="+mn-lt"/>
            </a:endParaRPr>
          </a:p>
          <a:p>
            <a:pPr marL="914400" lvl="1" indent="-457200">
              <a:buFont typeface="Arial"/>
              <a:buChar char="•"/>
            </a:pPr>
            <a:r>
              <a:rPr lang="en-US" sz="3200">
                <a:solidFill>
                  <a:schemeClr val="bg1"/>
                </a:solidFill>
                <a:ea typeface="+mn-lt"/>
                <a:cs typeface="+mn-lt"/>
              </a:rPr>
              <a:t>Singh, S. (1999). </a:t>
            </a:r>
            <a:r>
              <a:rPr lang="en-US" sz="3200" i="1">
                <a:solidFill>
                  <a:schemeClr val="bg1"/>
                </a:solidFill>
                <a:ea typeface="+mn-lt"/>
                <a:cs typeface="+mn-lt"/>
              </a:rPr>
              <a:t>The code book: The science of secrecy from ancient Egypt to quantum cryptography.</a:t>
            </a:r>
            <a:r>
              <a:rPr lang="en-US" sz="3200">
                <a:solidFill>
                  <a:schemeClr val="bg1"/>
                </a:solidFill>
                <a:ea typeface="+mn-lt"/>
                <a:cs typeface="+mn-lt"/>
              </a:rPr>
              <a:t> Anchor.</a:t>
            </a:r>
            <a:endParaRPr lang="en-US">
              <a:solidFill>
                <a:schemeClr val="bg1"/>
              </a:solidFill>
              <a:ea typeface="+mn-lt"/>
              <a:cs typeface="+mn-lt"/>
            </a:endParaRPr>
          </a:p>
          <a:p>
            <a:pPr marL="914400" lvl="1" indent="-457200">
              <a:buFont typeface="Arial"/>
              <a:buChar char="•"/>
            </a:pPr>
            <a:r>
              <a:rPr lang="en-US" sz="3200">
                <a:solidFill>
                  <a:schemeClr val="bg1"/>
                </a:solidFill>
                <a:ea typeface="+mn-lt"/>
                <a:cs typeface="+mn-lt"/>
              </a:rPr>
              <a:t>Gardner, M. (1983). </a:t>
            </a:r>
            <a:r>
              <a:rPr lang="en-US" sz="3200" i="1">
                <a:solidFill>
                  <a:schemeClr val="bg1"/>
                </a:solidFill>
                <a:ea typeface="+mn-lt"/>
                <a:cs typeface="+mn-lt"/>
              </a:rPr>
              <a:t>Codes, ciphers, and secret writing.</a:t>
            </a:r>
            <a:r>
              <a:rPr lang="en-US" sz="3200">
                <a:solidFill>
                  <a:schemeClr val="bg1"/>
                </a:solidFill>
                <a:ea typeface="+mn-lt"/>
                <a:cs typeface="+mn-lt"/>
              </a:rPr>
              <a:t> Dover Publications.</a:t>
            </a:r>
            <a:endParaRPr lang="en-US">
              <a:solidFill>
                <a:schemeClr val="bg1"/>
              </a:solidFill>
              <a:ea typeface="+mn-lt"/>
              <a:cs typeface="+mn-lt"/>
            </a:endParaRPr>
          </a:p>
          <a:p>
            <a:pPr lvl="1" algn="l"/>
            <a:endParaRPr lang="en-US" sz="3200" b="0" u="none" strike="noStrike">
              <a:solidFill>
                <a:schemeClr val="bg1"/>
              </a:solidFill>
              <a:effectLst/>
              <a:ea typeface="Calibri"/>
              <a:cs typeface="Calibri"/>
            </a:endParaRPr>
          </a:p>
          <a:p>
            <a:pPr lvl="1" algn="l"/>
            <a:endParaRPr lang="en-US" sz="3200" b="0" u="none" strike="noStrike">
              <a:solidFill>
                <a:schemeClr val="bg1"/>
              </a:solidFill>
              <a:effectLst/>
              <a:ea typeface="Calibri"/>
              <a:cs typeface="Calibri"/>
            </a:endParaRPr>
          </a:p>
          <a:p>
            <a:pPr lvl="1">
              <a:lnSpc>
                <a:spcPct val="150000"/>
              </a:lnSpc>
            </a:pPr>
            <a:endParaRPr lang="en-US" sz="3200" i="1">
              <a:solidFill>
                <a:schemeClr val="bg1"/>
              </a:solidFill>
              <a:ea typeface="Calibri"/>
              <a:cs typeface="Calibri"/>
            </a:endParaRPr>
          </a:p>
          <a:p>
            <a:pPr lvl="1"/>
            <a:endParaRPr lang="en-US" sz="3200">
              <a:solidFill>
                <a:schemeClr val="bg1"/>
              </a:solidFill>
              <a:ea typeface="Calibri"/>
              <a:cs typeface="Calibri"/>
            </a:endParaRPr>
          </a:p>
        </p:txBody>
      </p:sp>
    </p:spTree>
    <p:extLst>
      <p:ext uri="{BB962C8B-B14F-4D97-AF65-F5344CB8AC3E}">
        <p14:creationId xmlns:p14="http://schemas.microsoft.com/office/powerpoint/2010/main" val="36466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2352530"/>
            <a:ext cx="4084047" cy="1776731"/>
          </a:xfrm>
          <a:prstGeom prst="rect">
            <a:avLst/>
          </a:prstGeom>
        </p:spPr>
        <p:txBody>
          <a:bodyPr lIns="0" tIns="0" rIns="0" bIns="0" rtlCol="0" anchor="t">
            <a:spAutoFit/>
          </a:bodyPr>
          <a:lstStyle/>
          <a:p>
            <a:pPr algn="l">
              <a:lnSpc>
                <a:spcPts val="14419"/>
              </a:lnSpc>
            </a:pPr>
            <a:r>
              <a:rPr lang="en-US" sz="10299" b="1">
                <a:solidFill>
                  <a:srgbClr val="D9EAF3"/>
                </a:solidFill>
                <a:latin typeface="Roboto Condensed Bold"/>
                <a:ea typeface="Roboto Condensed Bold"/>
                <a:cs typeface="Roboto Condensed Bold"/>
                <a:sym typeface="Roboto Condensed Bold"/>
              </a:rPr>
              <a:t>Thank</a:t>
            </a:r>
          </a:p>
        </p:txBody>
      </p:sp>
      <p:sp>
        <p:nvSpPr>
          <p:cNvPr id="4" name="TextBox 4"/>
          <p:cNvSpPr txBox="1"/>
          <p:nvPr/>
        </p:nvSpPr>
        <p:spPr>
          <a:xfrm>
            <a:off x="1028700" y="3668462"/>
            <a:ext cx="8115300" cy="1776731"/>
          </a:xfrm>
          <a:prstGeom prst="rect">
            <a:avLst/>
          </a:prstGeom>
        </p:spPr>
        <p:txBody>
          <a:bodyPr wrap="square" lIns="0" tIns="0" rIns="0" bIns="0" rtlCol="0" anchor="t">
            <a:spAutoFit/>
          </a:bodyPr>
          <a:lstStyle/>
          <a:p>
            <a:pPr algn="l">
              <a:lnSpc>
                <a:spcPts val="14419"/>
              </a:lnSpc>
            </a:pPr>
            <a:r>
              <a:rPr lang="en-US" sz="10299" b="1">
                <a:solidFill>
                  <a:srgbClr val="509FCB"/>
                </a:solidFill>
                <a:latin typeface="Roboto Condensed Bold"/>
                <a:ea typeface="Roboto Condensed Bold"/>
                <a:cs typeface="Roboto Condensed Bold"/>
                <a:sym typeface="Roboto Condensed Bold"/>
              </a:rPr>
              <a:t>You</a:t>
            </a:r>
          </a:p>
        </p:txBody>
      </p:sp>
      <p:sp>
        <p:nvSpPr>
          <p:cNvPr id="5" name="TextBox 5"/>
          <p:cNvSpPr txBox="1"/>
          <p:nvPr/>
        </p:nvSpPr>
        <p:spPr>
          <a:xfrm>
            <a:off x="1028700" y="5837440"/>
            <a:ext cx="6694402" cy="545021"/>
          </a:xfrm>
          <a:prstGeom prst="rect">
            <a:avLst/>
          </a:prstGeom>
        </p:spPr>
        <p:txBody>
          <a:bodyPr lIns="0" tIns="0" rIns="0" bIns="0" rtlCol="0" anchor="t">
            <a:spAutoFit/>
          </a:bodyPr>
          <a:lstStyle/>
          <a:p>
            <a:pPr algn="l">
              <a:lnSpc>
                <a:spcPts val="4200"/>
              </a:lnSpc>
            </a:pPr>
            <a:r>
              <a:rPr lang="en-US" sz="4400">
                <a:solidFill>
                  <a:srgbClr val="FFFFFF"/>
                </a:solidFill>
                <a:latin typeface="Roboto Condensed"/>
                <a:ea typeface="Roboto Condensed"/>
                <a:cs typeface="Roboto Condensed"/>
                <a:sym typeface="Roboto Condensed"/>
              </a:rPr>
              <a:t>Any Questions ?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2617" y="1684764"/>
            <a:ext cx="6059531" cy="5783593"/>
            <a:chOff x="-1067787" y="21974"/>
            <a:chExt cx="6663624" cy="6360176"/>
          </a:xfrm>
        </p:grpSpPr>
        <p:sp>
          <p:nvSpPr>
            <p:cNvPr id="3" name="Freeform 3"/>
            <p:cNvSpPr/>
            <p:nvPr/>
          </p:nvSpPr>
          <p:spPr>
            <a:xfrm>
              <a:off x="-1067787" y="21974"/>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txBody>
            <a:bodyPr/>
            <a:lstStyle/>
            <a:p>
              <a:endParaRPr lang="en-US"/>
            </a:p>
          </p:txBody>
        </p:sp>
        <p:sp>
          <p:nvSpPr>
            <p:cNvPr id="4" name="Freeform 4"/>
            <p:cNvSpPr/>
            <p:nvPr/>
          </p:nvSpPr>
          <p:spPr>
            <a:xfrm>
              <a:off x="-626655" y="415955"/>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58735" r="-40372"/>
              </a:stretch>
            </a:blipFill>
          </p:spPr>
          <p:txBody>
            <a:bodyPr/>
            <a:lstStyle/>
            <a:p>
              <a:endParaRPr lang="en-US"/>
            </a:p>
          </p:txBody>
        </p:sp>
      </p:grpSp>
      <p:sp>
        <p:nvSpPr>
          <p:cNvPr id="7" name="Freeform 7"/>
          <p:cNvSpPr/>
          <p:nvPr/>
        </p:nvSpPr>
        <p:spPr>
          <a:xfrm flipV="1">
            <a:off x="-969264" y="7468357"/>
            <a:ext cx="8435943" cy="7022922"/>
          </a:xfrm>
          <a:custGeom>
            <a:avLst/>
            <a:gdLst/>
            <a:ahLst/>
            <a:cxnLst/>
            <a:rect l="l" t="t" r="r" b="b"/>
            <a:pathLst>
              <a:path w="8435943" h="7022922">
                <a:moveTo>
                  <a:pt x="0" y="7022922"/>
                </a:moveTo>
                <a:lnTo>
                  <a:pt x="8435943" y="7022922"/>
                </a:lnTo>
                <a:lnTo>
                  <a:pt x="8435943" y="0"/>
                </a:lnTo>
                <a:lnTo>
                  <a:pt x="0" y="0"/>
                </a:lnTo>
                <a:lnTo>
                  <a:pt x="0" y="702292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flipV="1">
            <a:off x="-608511" y="-1028700"/>
            <a:ext cx="4383276" cy="4114800"/>
          </a:xfrm>
          <a:custGeom>
            <a:avLst/>
            <a:gdLst/>
            <a:ahLst/>
            <a:cxnLst/>
            <a:rect l="l" t="t" r="r" b="b"/>
            <a:pathLst>
              <a:path w="4383276" h="4114800">
                <a:moveTo>
                  <a:pt x="0" y="4114800"/>
                </a:moveTo>
                <a:lnTo>
                  <a:pt x="4383275" y="4114800"/>
                </a:lnTo>
                <a:lnTo>
                  <a:pt x="4383275"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7983645" y="351248"/>
            <a:ext cx="9738298" cy="1046312"/>
          </a:xfrm>
          <a:prstGeom prst="rect">
            <a:avLst/>
          </a:prstGeom>
        </p:spPr>
        <p:txBody>
          <a:bodyPr wrap="square" lIns="0" tIns="0" rIns="0" bIns="0" rtlCol="0" anchor="t">
            <a:spAutoFit/>
          </a:bodyPr>
          <a:lstStyle/>
          <a:p>
            <a:pPr algn="l">
              <a:lnSpc>
                <a:spcPts val="8959"/>
              </a:lnSpc>
            </a:pPr>
            <a:r>
              <a:rPr lang="en-US" sz="5400" u="none" strike="noStrike">
                <a:solidFill>
                  <a:schemeClr val="bg1"/>
                </a:solidFill>
                <a:effectLst/>
                <a:latin typeface="Times New Roman" panose="02020603050405020304" pitchFamily="18" charset="0"/>
                <a:cs typeface="Times New Roman" panose="02020603050405020304" pitchFamily="18" charset="0"/>
              </a:rPr>
              <a:t>Overview and Historical Context</a:t>
            </a:r>
            <a:endParaRPr lang="en-US" sz="5400">
              <a:solidFill>
                <a:schemeClr val="bg1"/>
              </a:solidFill>
              <a:latin typeface="Times New Roman" panose="02020603050405020304" pitchFamily="18" charset="0"/>
              <a:ea typeface="Roboto Condensed Bold"/>
              <a:cs typeface="Times New Roman" panose="02020603050405020304" pitchFamily="18" charset="0"/>
            </a:endParaRPr>
          </a:p>
        </p:txBody>
      </p:sp>
      <p:sp>
        <p:nvSpPr>
          <p:cNvPr id="15" name="TextBox 14">
            <a:extLst>
              <a:ext uri="{FF2B5EF4-FFF2-40B4-BE49-F238E27FC236}">
                <a16:creationId xmlns:a16="http://schemas.microsoft.com/office/drawing/2014/main" id="{480D8131-8854-638F-F8EF-07E834F34BBB}"/>
              </a:ext>
            </a:extLst>
          </p:cNvPr>
          <p:cNvSpPr txBox="1"/>
          <p:nvPr/>
        </p:nvSpPr>
        <p:spPr>
          <a:xfrm>
            <a:off x="6246393" y="2019271"/>
            <a:ext cx="11454702" cy="77559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buFont typeface="Arial" panose="020B0604020202020204" pitchFamily="34" charset="0"/>
              <a:buChar char="•"/>
            </a:pPr>
            <a:r>
              <a:rPr lang="en-US" sz="4000" i="0" u="none" strike="noStrike">
                <a:solidFill>
                  <a:schemeClr val="bg1"/>
                </a:solidFill>
                <a:effectLst/>
                <a:latin typeface="Times New Roman" panose="02020603050405020304" pitchFamily="18" charset="0"/>
                <a:cs typeface="Times New Roman" panose="02020603050405020304" pitchFamily="18" charset="0"/>
              </a:rPr>
              <a:t>The Pigpen Cipher is a substitution cipher that replaces letters with symbols based on a geometric grid system.</a:t>
            </a:r>
          </a:p>
          <a:p>
            <a:pPr algn="l"/>
            <a:endParaRPr lang="en-US" sz="4000" i="0" u="none" strike="noStrike">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4000" i="0" u="none" strike="noStrike">
                <a:solidFill>
                  <a:schemeClr val="bg1"/>
                </a:solidFill>
                <a:effectLst/>
                <a:latin typeface="Times New Roman" panose="02020603050405020304" pitchFamily="18" charset="0"/>
                <a:cs typeface="Times New Roman" panose="02020603050405020304" pitchFamily="18" charset="0"/>
              </a:rPr>
              <a:t>Used historically by Freemasons, the </a:t>
            </a:r>
            <a:r>
              <a:rPr lang="en-US" sz="4000" i="0" u="none" strike="noStrike" err="1">
                <a:solidFill>
                  <a:schemeClr val="bg1"/>
                </a:solidFill>
                <a:effectLst/>
                <a:latin typeface="Times New Roman" panose="02020603050405020304" pitchFamily="18" charset="0"/>
                <a:cs typeface="Times New Roman" panose="02020603050405020304" pitchFamily="18" charset="0"/>
              </a:rPr>
              <a:t>Rosicrucians</a:t>
            </a:r>
            <a:r>
              <a:rPr lang="en-US" sz="4000" i="0" u="none" strike="noStrike">
                <a:solidFill>
                  <a:schemeClr val="bg1"/>
                </a:solidFill>
                <a:effectLst/>
                <a:latin typeface="Times New Roman" panose="02020603050405020304" pitchFamily="18" charset="0"/>
                <a:cs typeface="Times New Roman" panose="02020603050405020304" pitchFamily="18" charset="0"/>
              </a:rPr>
              <a:t>, and other secret societies for confidential messages.</a:t>
            </a:r>
          </a:p>
          <a:p>
            <a:pPr algn="l"/>
            <a:endParaRPr lang="en-US" sz="4000" i="0" u="none" strike="noStrike">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4000" i="0" u="none" strike="noStrike">
                <a:solidFill>
                  <a:schemeClr val="bg1"/>
                </a:solidFill>
                <a:effectLst/>
                <a:latin typeface="Times New Roman" panose="02020603050405020304" pitchFamily="18" charset="0"/>
                <a:cs typeface="Times New Roman" panose="02020603050405020304" pitchFamily="18" charset="0"/>
              </a:rPr>
              <a:t>Dates back to at least the 18th century, with variations seen in earlier cryptographic methods.</a:t>
            </a:r>
          </a:p>
          <a:p>
            <a:pPr algn="l">
              <a:buFont typeface="Arial" panose="020B0604020202020204" pitchFamily="34" charset="0"/>
              <a:buChar char="•"/>
            </a:pPr>
            <a:endParaRPr lang="en-US" sz="4000" i="0" u="none" strike="noStrike">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4000" i="0" u="none" strike="noStrike">
                <a:solidFill>
                  <a:schemeClr val="bg1"/>
                </a:solidFill>
                <a:effectLst/>
                <a:latin typeface="Times New Roman" panose="02020603050405020304" pitchFamily="18" charset="0"/>
                <a:cs typeface="Times New Roman" panose="02020603050405020304" pitchFamily="18" charset="0"/>
              </a:rPr>
              <a:t>Despite its simplicity, it was effective for informal secret communication.</a:t>
            </a:r>
          </a:p>
          <a:p>
            <a:pPr marL="285750" indent="-285750">
              <a:buFont typeface="Wingdings"/>
              <a:buChar char="§"/>
            </a:pPr>
            <a:endParaRPr lang="en-US">
              <a:solidFill>
                <a:schemeClr val="bg1"/>
              </a:solidFill>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grpSp>
        <p:nvGrpSpPr>
          <p:cNvPr id="2" name="Group 2"/>
          <p:cNvGrpSpPr/>
          <p:nvPr/>
        </p:nvGrpSpPr>
        <p:grpSpPr>
          <a:xfrm>
            <a:off x="90828" y="7497"/>
            <a:ext cx="17305140" cy="2450672"/>
            <a:chOff x="0" y="0"/>
            <a:chExt cx="4561592" cy="1887105"/>
          </a:xfrm>
        </p:grpSpPr>
        <p:sp>
          <p:nvSpPr>
            <p:cNvPr id="3" name="Freeform 3"/>
            <p:cNvSpPr/>
            <p:nvPr/>
          </p:nvSpPr>
          <p:spPr>
            <a:xfrm>
              <a:off x="0" y="0"/>
              <a:ext cx="4561591" cy="1887105"/>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p:cNvSpPr txBox="1"/>
            <p:nvPr/>
          </p:nvSpPr>
          <p:spPr>
            <a:xfrm>
              <a:off x="0" y="-38100"/>
              <a:ext cx="4561592" cy="1925205"/>
            </a:xfrm>
            <a:prstGeom prst="rect">
              <a:avLst/>
            </a:prstGeom>
          </p:spPr>
          <p:txBody>
            <a:bodyPr lIns="50800" tIns="50800" rIns="50800" bIns="50800" rtlCol="0" anchor="ctr"/>
            <a:lstStyle/>
            <a:p>
              <a:pPr algn="ctr">
                <a:lnSpc>
                  <a:spcPts val="1820"/>
                </a:lnSpc>
              </a:pPr>
              <a:endParaRPr/>
            </a:p>
          </p:txBody>
        </p:sp>
      </p:grpSp>
      <p:sp>
        <p:nvSpPr>
          <p:cNvPr id="5" name="Freeform 5"/>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307946" y="2602364"/>
            <a:ext cx="17088018" cy="2462213"/>
          </a:xfrm>
          <a:prstGeom prst="rect">
            <a:avLst/>
          </a:prstGeom>
        </p:spPr>
        <p:txBody>
          <a:bodyPr wrap="square" lIns="0" tIns="0" rIns="0" bIns="0" rtlCol="0" anchor="t">
            <a:spAutoFit/>
          </a:bodyPr>
          <a:lstStyle/>
          <a:p>
            <a:r>
              <a:rPr lang="en-US" sz="3200" i="0" u="none" strike="noStrike">
                <a:solidFill>
                  <a:schemeClr val="bg1"/>
                </a:solidFill>
                <a:effectLst/>
              </a:rPr>
              <a:t>The cipher uses two 3x3 grids and two X-shaped grids to assign symbols to letters.</a:t>
            </a:r>
          </a:p>
          <a:p>
            <a:pPr marL="457200" indent="-457200">
              <a:buFont typeface="Arial" panose="020B0604020202020204" pitchFamily="34" charset="0"/>
              <a:buChar char="•"/>
            </a:pPr>
            <a:r>
              <a:rPr lang="en-US" sz="3200">
                <a:solidFill>
                  <a:srgbClr val="FFFFFF"/>
                </a:solidFill>
                <a:ea typeface="+mn-lt"/>
                <a:cs typeface="+mn-lt"/>
              </a:rPr>
              <a:t> Letters A-I are placed in a 3x3 grid without dots.</a:t>
            </a:r>
            <a:endParaRPr lang="en-US" sz="3200">
              <a:ea typeface="Calibri"/>
              <a:cs typeface="Calibri"/>
            </a:endParaRPr>
          </a:p>
          <a:p>
            <a:pPr marL="457200" indent="-457200">
              <a:buFont typeface="Arial" panose="020B0604020202020204" pitchFamily="34" charset="0"/>
              <a:buChar char="•"/>
            </a:pPr>
            <a:r>
              <a:rPr lang="en-US" sz="3200">
                <a:solidFill>
                  <a:srgbClr val="FFFFFF"/>
                </a:solidFill>
                <a:ea typeface="+mn-lt"/>
                <a:cs typeface="+mn-lt"/>
              </a:rPr>
              <a:t>Letters J-R are placed in the same grid but with dots.</a:t>
            </a:r>
            <a:endParaRPr lang="en-US" sz="3200">
              <a:ea typeface="Calibri"/>
              <a:cs typeface="Calibri"/>
            </a:endParaRPr>
          </a:p>
          <a:p>
            <a:pPr marL="457200" indent="-457200">
              <a:buFont typeface="Arial" panose="020B0604020202020204" pitchFamily="34" charset="0"/>
              <a:buChar char="•"/>
            </a:pPr>
            <a:r>
              <a:rPr lang="en-US" sz="3200">
                <a:solidFill>
                  <a:srgbClr val="FFFFFF"/>
                </a:solidFill>
                <a:ea typeface="+mn-lt"/>
                <a:cs typeface="+mn-lt"/>
              </a:rPr>
              <a:t>Letters S-Z are placed in an "X" shaped grid without dots, and with dots for the remaining letters.</a:t>
            </a:r>
            <a:endParaRPr lang="en-US" sz="3200">
              <a:ea typeface="Calibri"/>
              <a:cs typeface="Calibri"/>
            </a:endParaRPr>
          </a:p>
          <a:p>
            <a:pPr marL="457200" indent="-457200">
              <a:buFont typeface="Arial" panose="020B0604020202020204" pitchFamily="34" charset="0"/>
              <a:buChar char="•"/>
            </a:pPr>
            <a:r>
              <a:rPr lang="en-US" sz="3200">
                <a:solidFill>
                  <a:srgbClr val="FFFFFF"/>
                </a:solidFill>
                <a:ea typeface="+mn-lt"/>
                <a:cs typeface="+mn-lt"/>
              </a:rPr>
              <a:t>Each letter is replaced by its corresponding symbol during encryption.</a:t>
            </a:r>
            <a:endParaRPr lang="en-US" sz="3200" i="0" u="none" strike="noStrike">
              <a:solidFill>
                <a:schemeClr val="bg1"/>
              </a:solidFill>
              <a:effectLst/>
            </a:endParaRPr>
          </a:p>
        </p:txBody>
      </p:sp>
      <p:pic>
        <p:nvPicPr>
          <p:cNvPr id="29" name="Picture 28" descr="A set of letters in a crossword puzzle&#10;&#10;AI-generated content may be incorrect.">
            <a:extLst>
              <a:ext uri="{FF2B5EF4-FFF2-40B4-BE49-F238E27FC236}">
                <a16:creationId xmlns:a16="http://schemas.microsoft.com/office/drawing/2014/main" id="{716DEBD1-2D13-BB79-1160-61EDC9F3F0EE}"/>
              </a:ext>
            </a:extLst>
          </p:cNvPr>
          <p:cNvPicPr>
            <a:picLocks noChangeAspect="1"/>
          </p:cNvPicPr>
          <p:nvPr/>
        </p:nvPicPr>
        <p:blipFill>
          <a:blip r:embed="rId4"/>
          <a:stretch>
            <a:fillRect/>
          </a:stretch>
        </p:blipFill>
        <p:spPr>
          <a:xfrm>
            <a:off x="8424626" y="5633977"/>
            <a:ext cx="8667080" cy="4221611"/>
          </a:xfrm>
          <a:prstGeom prst="rect">
            <a:avLst/>
          </a:prstGeom>
        </p:spPr>
      </p:pic>
      <p:sp>
        <p:nvSpPr>
          <p:cNvPr id="7" name="TextBox 18">
            <a:extLst>
              <a:ext uri="{FF2B5EF4-FFF2-40B4-BE49-F238E27FC236}">
                <a16:creationId xmlns:a16="http://schemas.microsoft.com/office/drawing/2014/main" id="{999ECDC5-8976-969D-C55C-4DD5EFDBAE44}"/>
              </a:ext>
            </a:extLst>
          </p:cNvPr>
          <p:cNvSpPr txBox="1"/>
          <p:nvPr/>
        </p:nvSpPr>
        <p:spPr>
          <a:xfrm>
            <a:off x="4916625" y="431412"/>
            <a:ext cx="6948803" cy="1208023"/>
          </a:xfrm>
          <a:prstGeom prst="rect">
            <a:avLst/>
          </a:prstGeom>
        </p:spPr>
        <p:txBody>
          <a:bodyPr wrap="square" lIns="0" tIns="0" rIns="0" bIns="0" rtlCol="0" anchor="t">
            <a:spAutoFit/>
          </a:bodyPr>
          <a:lstStyle/>
          <a:p>
            <a:pPr algn="ctr"/>
            <a:r>
              <a:rPr lang="en-US" sz="4000">
                <a:solidFill>
                  <a:srgbClr val="B6E4FD"/>
                </a:solidFill>
                <a:ea typeface="+mn-lt"/>
                <a:cs typeface="+mn-lt"/>
              </a:rPr>
              <a:t>Pigpen Cipher Grid System</a:t>
            </a:r>
          </a:p>
          <a:p>
            <a:pPr algn="ctr">
              <a:lnSpc>
                <a:spcPts val="4760"/>
              </a:lnSpc>
            </a:pPr>
            <a:endParaRPr lang="en-US" sz="3400">
              <a:solidFill>
                <a:srgbClr val="B6E4FD"/>
              </a:solidFill>
              <a:latin typeface="Poppins"/>
              <a:ea typeface="Poppins"/>
              <a:cs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grpSp>
        <p:nvGrpSpPr>
          <p:cNvPr id="2" name="Group 2"/>
          <p:cNvGrpSpPr/>
          <p:nvPr/>
        </p:nvGrpSpPr>
        <p:grpSpPr>
          <a:xfrm>
            <a:off x="-1" y="0"/>
            <a:ext cx="18288000" cy="9429706"/>
            <a:chOff x="-127501" y="-596439"/>
            <a:chExt cx="4816593" cy="2483544"/>
          </a:xfrm>
        </p:grpSpPr>
        <p:sp>
          <p:nvSpPr>
            <p:cNvPr id="3" name="Freeform 3"/>
            <p:cNvSpPr/>
            <p:nvPr/>
          </p:nvSpPr>
          <p:spPr>
            <a:xfrm>
              <a:off x="-127501" y="-596439"/>
              <a:ext cx="4816593" cy="558339"/>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p:cNvSpPr txBox="1"/>
            <p:nvPr/>
          </p:nvSpPr>
          <p:spPr>
            <a:xfrm>
              <a:off x="0" y="-38100"/>
              <a:ext cx="4561592" cy="1925205"/>
            </a:xfrm>
            <a:prstGeom prst="rect">
              <a:avLst/>
            </a:prstGeom>
          </p:spPr>
          <p:txBody>
            <a:bodyPr lIns="50800" tIns="50800" rIns="50800" bIns="50800" rtlCol="0" anchor="ctr"/>
            <a:lstStyle/>
            <a:p>
              <a:pPr algn="ctr">
                <a:lnSpc>
                  <a:spcPts val="1820"/>
                </a:lnSpc>
              </a:pPr>
              <a:endParaRPr/>
            </a:p>
          </p:txBody>
        </p:sp>
      </p:grpSp>
      <p:sp>
        <p:nvSpPr>
          <p:cNvPr id="5" name="Freeform 5"/>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5352127" y="290430"/>
            <a:ext cx="6404082" cy="1732526"/>
          </a:xfrm>
          <a:prstGeom prst="rect">
            <a:avLst/>
          </a:prstGeom>
        </p:spPr>
        <p:txBody>
          <a:bodyPr wrap="square" lIns="0" tIns="0" rIns="0" bIns="0" rtlCol="0" anchor="t">
            <a:spAutoFit/>
          </a:bodyPr>
          <a:lstStyle/>
          <a:p>
            <a:r>
              <a:rPr lang="en-US" sz="5800" b="1">
                <a:solidFill>
                  <a:srgbClr val="D9EAF3"/>
                </a:solidFill>
                <a:ea typeface="+mn-lt"/>
                <a:cs typeface="+mn-lt"/>
                <a:sym typeface="Poppins Bold"/>
              </a:rPr>
              <a:t>Encryption Process</a:t>
            </a:r>
          </a:p>
          <a:p>
            <a:pPr>
              <a:lnSpc>
                <a:spcPts val="8120"/>
              </a:lnSpc>
            </a:pPr>
            <a:endParaRPr lang="en-US"/>
          </a:p>
        </p:txBody>
      </p:sp>
      <p:sp>
        <p:nvSpPr>
          <p:cNvPr id="25" name="TextBox 25"/>
          <p:cNvSpPr txBox="1"/>
          <p:nvPr/>
        </p:nvSpPr>
        <p:spPr>
          <a:xfrm>
            <a:off x="484103" y="2155559"/>
            <a:ext cx="12626463" cy="3927998"/>
          </a:xfrm>
          <a:prstGeom prst="rect">
            <a:avLst/>
          </a:prstGeom>
        </p:spPr>
        <p:txBody>
          <a:bodyPr wrap="square" lIns="0" tIns="0" rIns="0" bIns="0" rtlCol="0" anchor="t">
            <a:spAutoFit/>
          </a:bodyPr>
          <a:lstStyle/>
          <a:p>
            <a:r>
              <a:rPr lang="en-US" sz="3200">
                <a:solidFill>
                  <a:srgbClr val="FFFFFF"/>
                </a:solidFill>
                <a:latin typeface="Times New Roman"/>
                <a:ea typeface="+mn-lt"/>
                <a:cs typeface="+mn-lt"/>
              </a:rPr>
              <a:t>Step 1: Write out the standard Pigpen Cipher key.</a:t>
            </a:r>
          </a:p>
          <a:p>
            <a:endParaRPr lang="en-US" sz="3200">
              <a:solidFill>
                <a:srgbClr val="FFFFFF"/>
              </a:solidFill>
              <a:latin typeface="Times New Roman"/>
              <a:ea typeface="+mn-lt"/>
              <a:cs typeface="+mn-lt"/>
            </a:endParaRPr>
          </a:p>
          <a:p>
            <a:r>
              <a:rPr lang="en-US" sz="3200">
                <a:solidFill>
                  <a:srgbClr val="FFFFFF"/>
                </a:solidFill>
                <a:latin typeface="Times New Roman"/>
                <a:ea typeface="+mn-lt"/>
                <a:cs typeface="+mn-lt"/>
              </a:rPr>
              <a:t>Step 2: Replace each letter in the message with its corresponding symbol.</a:t>
            </a:r>
          </a:p>
          <a:p>
            <a:endParaRPr lang="en-US" sz="3200">
              <a:solidFill>
                <a:srgbClr val="FFFFFF"/>
              </a:solidFill>
              <a:latin typeface="Times New Roman"/>
              <a:ea typeface="+mn-lt"/>
              <a:cs typeface="+mn-lt"/>
            </a:endParaRPr>
          </a:p>
          <a:p>
            <a:pPr>
              <a:buFont typeface="Arial" panose="020B0604020202020204" pitchFamily="34" charset="0"/>
              <a:buChar char="•"/>
            </a:pPr>
            <a:r>
              <a:rPr lang="en-US" sz="3200">
                <a:solidFill>
                  <a:srgbClr val="FFFFFF"/>
                </a:solidFill>
                <a:latin typeface="Times New Roman"/>
                <a:ea typeface="+mn-lt"/>
                <a:cs typeface="+mn-lt"/>
              </a:rPr>
              <a:t>Example: Encrypting  "</a:t>
            </a:r>
            <a:r>
              <a:rPr lang="en-US" sz="3200" b="0" i="0" u="none" strike="noStrike">
                <a:solidFill>
                  <a:schemeClr val="bg1"/>
                </a:solidFill>
                <a:effectLst/>
              </a:rPr>
              <a:t>HELLO CTEC HOW ARE YOU DOING!</a:t>
            </a:r>
          </a:p>
          <a:p>
            <a:endParaRPr lang="en-US" sz="3200">
              <a:solidFill>
                <a:srgbClr val="FFFFFF"/>
              </a:solidFill>
              <a:latin typeface="Times New Roman"/>
              <a:ea typeface="+mn-lt"/>
              <a:cs typeface="+mn-lt"/>
            </a:endParaRPr>
          </a:p>
          <a:p>
            <a:r>
              <a:rPr lang="en-US" sz="3200">
                <a:solidFill>
                  <a:srgbClr val="FFFFFF"/>
                </a:solidFill>
                <a:latin typeface="Times New Roman"/>
                <a:ea typeface="+mn-lt"/>
                <a:cs typeface="+mn-lt"/>
              </a:rPr>
              <a:t>Common uses: Encoded notes, children’s puzzles, and historical documents</a:t>
            </a:r>
            <a:r>
              <a:rPr lang="en-US" sz="3600">
                <a:solidFill>
                  <a:srgbClr val="FFFFFF"/>
                </a:solidFill>
                <a:latin typeface="Times New Roman"/>
                <a:ea typeface="+mn-lt"/>
                <a:cs typeface="+mn-lt"/>
              </a:rPr>
              <a:t>.</a:t>
            </a:r>
          </a:p>
          <a:p>
            <a:pPr algn="ctr">
              <a:lnSpc>
                <a:spcPts val="3360"/>
              </a:lnSpc>
            </a:pPr>
            <a:endParaRPr lang="en-US" sz="2400">
              <a:solidFill>
                <a:srgbClr val="FFFFFF"/>
              </a:solidFill>
              <a:latin typeface="Poppins"/>
              <a:ea typeface="Poppins"/>
              <a:cs typeface="Poppins"/>
            </a:endParaRPr>
          </a:p>
        </p:txBody>
      </p:sp>
      <p:pic>
        <p:nvPicPr>
          <p:cNvPr id="18" name="Picture 17">
            <a:extLst>
              <a:ext uri="{FF2B5EF4-FFF2-40B4-BE49-F238E27FC236}">
                <a16:creationId xmlns:a16="http://schemas.microsoft.com/office/drawing/2014/main" id="{75FDBB95-5ADF-C7CD-4F6B-8FF882D7C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03" y="6565872"/>
            <a:ext cx="7772400" cy="2260340"/>
          </a:xfrm>
          <a:prstGeom prst="rect">
            <a:avLst/>
          </a:prstGeom>
        </p:spPr>
      </p:pic>
      <p:pic>
        <p:nvPicPr>
          <p:cNvPr id="7" name="Picture 6" descr="A set of letters in a crossword puzzle&#10;&#10;AI-generated content may be incorrect.">
            <a:extLst>
              <a:ext uri="{FF2B5EF4-FFF2-40B4-BE49-F238E27FC236}">
                <a16:creationId xmlns:a16="http://schemas.microsoft.com/office/drawing/2014/main" id="{BE93AFB8-0065-3C5E-CBE3-E9BD9A02D2B0}"/>
              </a:ext>
            </a:extLst>
          </p:cNvPr>
          <p:cNvPicPr>
            <a:picLocks noChangeAspect="1"/>
          </p:cNvPicPr>
          <p:nvPr/>
        </p:nvPicPr>
        <p:blipFill>
          <a:blip r:embed="rId5"/>
          <a:stretch>
            <a:fillRect/>
          </a:stretch>
        </p:blipFill>
        <p:spPr>
          <a:xfrm>
            <a:off x="9261131" y="5774824"/>
            <a:ext cx="8667080" cy="42216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333AE4EE-B9EC-CCCA-A5FA-E98EAE1D5D5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4B276D4-4184-E18E-A355-0B9522423B02}"/>
              </a:ext>
            </a:extLst>
          </p:cNvPr>
          <p:cNvGrpSpPr/>
          <p:nvPr/>
        </p:nvGrpSpPr>
        <p:grpSpPr>
          <a:xfrm>
            <a:off x="-1" y="0"/>
            <a:ext cx="18288000" cy="9429706"/>
            <a:chOff x="-127501" y="-596439"/>
            <a:chExt cx="4816593" cy="2483544"/>
          </a:xfrm>
        </p:grpSpPr>
        <p:sp>
          <p:nvSpPr>
            <p:cNvPr id="3" name="Freeform 3">
              <a:extLst>
                <a:ext uri="{FF2B5EF4-FFF2-40B4-BE49-F238E27FC236}">
                  <a16:creationId xmlns:a16="http://schemas.microsoft.com/office/drawing/2014/main" id="{5E4C577D-AAAB-5BA9-1A87-88D0B1E34EE6}"/>
                </a:ext>
              </a:extLst>
            </p:cNvPr>
            <p:cNvSpPr/>
            <p:nvPr/>
          </p:nvSpPr>
          <p:spPr>
            <a:xfrm>
              <a:off x="-127501" y="-596439"/>
              <a:ext cx="4816593" cy="558339"/>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a:extLst>
                <a:ext uri="{FF2B5EF4-FFF2-40B4-BE49-F238E27FC236}">
                  <a16:creationId xmlns:a16="http://schemas.microsoft.com/office/drawing/2014/main" id="{270A27AA-AFC3-EDE9-9070-BA02BDC44EAF}"/>
                </a:ext>
              </a:extLst>
            </p:cNvPr>
            <p:cNvSpPr txBox="1"/>
            <p:nvPr/>
          </p:nvSpPr>
          <p:spPr>
            <a:xfrm>
              <a:off x="0" y="-38100"/>
              <a:ext cx="4561592" cy="1925205"/>
            </a:xfrm>
            <a:prstGeom prst="rect">
              <a:avLst/>
            </a:prstGeom>
          </p:spPr>
          <p:txBody>
            <a:bodyPr lIns="50800" tIns="50800" rIns="50800" bIns="50800" rtlCol="0" anchor="ctr"/>
            <a:lstStyle/>
            <a:p>
              <a:pPr algn="ctr">
                <a:lnSpc>
                  <a:spcPts val="1820"/>
                </a:lnSpc>
              </a:pPr>
              <a:endParaRPr/>
            </a:p>
          </p:txBody>
        </p:sp>
      </p:grpSp>
      <p:sp>
        <p:nvSpPr>
          <p:cNvPr id="5" name="Freeform 5">
            <a:extLst>
              <a:ext uri="{FF2B5EF4-FFF2-40B4-BE49-F238E27FC236}">
                <a16:creationId xmlns:a16="http://schemas.microsoft.com/office/drawing/2014/main" id="{C9CE762D-AEF1-AD15-FA3E-4C3E4C72B63B}"/>
              </a:ext>
            </a:extLst>
          </p:cNvPr>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6D5FC39-4EA5-D6AD-C2BF-C5C891A423C4}"/>
              </a:ext>
            </a:extLst>
          </p:cNvPr>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a:extLst>
              <a:ext uri="{FF2B5EF4-FFF2-40B4-BE49-F238E27FC236}">
                <a16:creationId xmlns:a16="http://schemas.microsoft.com/office/drawing/2014/main" id="{E5B83F7C-5C30-6DFD-16AA-FC1F00AED933}"/>
              </a:ext>
            </a:extLst>
          </p:cNvPr>
          <p:cNvSpPr txBox="1"/>
          <p:nvPr/>
        </p:nvSpPr>
        <p:spPr>
          <a:xfrm>
            <a:off x="3222171" y="507458"/>
            <a:ext cx="13705380" cy="1732526"/>
          </a:xfrm>
          <a:prstGeom prst="rect">
            <a:avLst/>
          </a:prstGeom>
        </p:spPr>
        <p:txBody>
          <a:bodyPr wrap="square" lIns="0" tIns="0" rIns="0" bIns="0" rtlCol="0" anchor="t">
            <a:spAutoFit/>
          </a:bodyPr>
          <a:lstStyle/>
          <a:p>
            <a:r>
              <a:rPr lang="en-US" sz="5800" b="1">
                <a:solidFill>
                  <a:srgbClr val="D9EAF3"/>
                </a:solidFill>
                <a:ea typeface="+mn-lt"/>
                <a:cs typeface="+mn-lt"/>
                <a:sym typeface="Poppins Bold"/>
              </a:rPr>
              <a:t>Decryption Process </a:t>
            </a:r>
          </a:p>
          <a:p>
            <a:pPr>
              <a:lnSpc>
                <a:spcPts val="8120"/>
              </a:lnSpc>
            </a:pPr>
            <a:endParaRPr lang="en-US"/>
          </a:p>
        </p:txBody>
      </p:sp>
      <p:sp>
        <p:nvSpPr>
          <p:cNvPr id="25" name="TextBox 25">
            <a:extLst>
              <a:ext uri="{FF2B5EF4-FFF2-40B4-BE49-F238E27FC236}">
                <a16:creationId xmlns:a16="http://schemas.microsoft.com/office/drawing/2014/main" id="{DAF0277F-B287-E41A-C847-B4E3CF5402A1}"/>
              </a:ext>
            </a:extLst>
          </p:cNvPr>
          <p:cNvSpPr txBox="1"/>
          <p:nvPr/>
        </p:nvSpPr>
        <p:spPr>
          <a:xfrm>
            <a:off x="484103" y="2155559"/>
            <a:ext cx="16443448" cy="5035994"/>
          </a:xfrm>
          <a:prstGeom prst="rect">
            <a:avLst/>
          </a:prstGeom>
        </p:spPr>
        <p:txBody>
          <a:bodyPr wrap="square" lIns="0" tIns="0" rIns="0" bIns="0" rtlCol="0" anchor="t">
            <a:spAutoFit/>
          </a:bodyPr>
          <a:lstStyle/>
          <a:p>
            <a:pPr algn="l">
              <a:lnSpc>
                <a:spcPct val="150000"/>
              </a:lnSpc>
              <a:buFont typeface="Arial" panose="020B0604020202020204" pitchFamily="34" charset="0"/>
              <a:buChar char="•"/>
            </a:pPr>
            <a:r>
              <a:rPr lang="en-US" sz="4000" b="1" i="0" u="none" strike="noStrike">
                <a:solidFill>
                  <a:schemeClr val="bg1"/>
                </a:solidFill>
                <a:effectLst/>
              </a:rPr>
              <a:t>Step 1:</a:t>
            </a:r>
            <a:r>
              <a:rPr lang="en-US" sz="4000" b="0" i="0" u="none" strike="noStrike">
                <a:solidFill>
                  <a:schemeClr val="bg1"/>
                </a:solidFill>
                <a:effectLst/>
              </a:rPr>
              <a:t> Identify the symbols in the encoded message.</a:t>
            </a:r>
          </a:p>
          <a:p>
            <a:pPr algn="l">
              <a:lnSpc>
                <a:spcPct val="150000"/>
              </a:lnSpc>
              <a:buFont typeface="Arial" panose="020B0604020202020204" pitchFamily="34" charset="0"/>
              <a:buChar char="•"/>
            </a:pPr>
            <a:r>
              <a:rPr lang="en-US" sz="4000" b="1" i="0" u="none" strike="noStrike">
                <a:solidFill>
                  <a:schemeClr val="bg1"/>
                </a:solidFill>
                <a:effectLst/>
              </a:rPr>
              <a:t>Step 2:</a:t>
            </a:r>
            <a:r>
              <a:rPr lang="en-US" sz="4000" b="0" i="0" u="none" strike="noStrike">
                <a:solidFill>
                  <a:schemeClr val="bg1"/>
                </a:solidFill>
                <a:effectLst/>
              </a:rPr>
              <a:t> Use the Pigpen Cipher key to map symbols back to letters.</a:t>
            </a:r>
          </a:p>
          <a:p>
            <a:pPr algn="l">
              <a:lnSpc>
                <a:spcPct val="150000"/>
              </a:lnSpc>
              <a:buFont typeface="Arial" panose="020B0604020202020204" pitchFamily="34" charset="0"/>
              <a:buChar char="•"/>
            </a:pPr>
            <a:r>
              <a:rPr lang="en-US" sz="4000" b="1" i="0" u="none" strike="noStrike">
                <a:solidFill>
                  <a:schemeClr val="bg1"/>
                </a:solidFill>
                <a:effectLst/>
              </a:rPr>
              <a:t>Example:</a:t>
            </a:r>
            <a:r>
              <a:rPr lang="en-US" sz="4000" b="0" i="0" u="none" strike="noStrike">
                <a:solidFill>
                  <a:schemeClr val="bg1"/>
                </a:solidFill>
                <a:effectLst/>
              </a:rPr>
              <a:t> Deciphering a Pigpen-encoded word.</a:t>
            </a:r>
          </a:p>
          <a:p>
            <a:pPr>
              <a:lnSpc>
                <a:spcPct val="150000"/>
              </a:lnSpc>
              <a:buFont typeface="Arial" panose="020B0604020202020204" pitchFamily="34" charset="0"/>
              <a:buChar char="•"/>
            </a:pPr>
            <a:r>
              <a:rPr lang="en-US" sz="4000" b="0" i="0" u="none" strike="noStrike">
                <a:solidFill>
                  <a:schemeClr val="bg1"/>
                </a:solidFill>
                <a:effectLst/>
              </a:rPr>
              <a:t>HELLO CTEC HOW ARE YOU DOING!</a:t>
            </a:r>
          </a:p>
          <a:p>
            <a:pPr algn="l">
              <a:lnSpc>
                <a:spcPct val="150000"/>
              </a:lnSpc>
              <a:buFont typeface="Arial" panose="020B0604020202020204" pitchFamily="34" charset="0"/>
              <a:buChar char="•"/>
            </a:pPr>
            <a:r>
              <a:rPr lang="en-US" sz="4000" b="1" i="0" u="none" strike="noStrike">
                <a:solidFill>
                  <a:schemeClr val="bg1"/>
                </a:solidFill>
                <a:effectLst/>
              </a:rPr>
              <a:t>Challenges:</a:t>
            </a:r>
            <a:r>
              <a:rPr lang="en-US" sz="4000" b="0" i="0" u="none" strike="noStrike">
                <a:solidFill>
                  <a:schemeClr val="bg1"/>
                </a:solidFill>
                <a:effectLst/>
              </a:rPr>
              <a:t> Without the key, it can be difficult for beginners to decode</a:t>
            </a:r>
            <a:r>
              <a:rPr lang="en-US" sz="2000" b="0" i="0" u="none" strike="noStrike">
                <a:solidFill>
                  <a:schemeClr val="bg1"/>
                </a:solidFill>
                <a:effectLst/>
              </a:rPr>
              <a:t>.</a:t>
            </a:r>
          </a:p>
          <a:p>
            <a:pPr algn="ctr">
              <a:lnSpc>
                <a:spcPts val="3360"/>
              </a:lnSpc>
            </a:pPr>
            <a:endParaRPr lang="en-US" sz="2400">
              <a:solidFill>
                <a:srgbClr val="FFFFFF"/>
              </a:solidFill>
              <a:latin typeface="Poppins"/>
              <a:ea typeface="Poppins"/>
              <a:cs typeface="Poppins"/>
            </a:endParaRPr>
          </a:p>
        </p:txBody>
      </p:sp>
      <p:pic>
        <p:nvPicPr>
          <p:cNvPr id="7" name="Picture 6" descr="A keyboard with black letters and arrows&#10;&#10;AI-generated content may be incorrect.">
            <a:extLst>
              <a:ext uri="{FF2B5EF4-FFF2-40B4-BE49-F238E27FC236}">
                <a16:creationId xmlns:a16="http://schemas.microsoft.com/office/drawing/2014/main" id="{09EABD76-08E4-0555-F15C-07B57E896DA3}"/>
              </a:ext>
            </a:extLst>
          </p:cNvPr>
          <p:cNvPicPr>
            <a:picLocks noChangeAspect="1"/>
          </p:cNvPicPr>
          <p:nvPr/>
        </p:nvPicPr>
        <p:blipFill>
          <a:blip r:embed="rId4">
            <a:extLst>
              <a:ext uri="{28A0092B-C50C-407E-A947-70E740481C1C}">
                <a14:useLocalDpi xmlns:a14="http://schemas.microsoft.com/office/drawing/2010/main" val="0"/>
              </a:ext>
            </a:extLst>
          </a:blip>
          <a:srcRect b="20635"/>
          <a:stretch/>
        </p:blipFill>
        <p:spPr>
          <a:xfrm>
            <a:off x="11525273" y="6846705"/>
            <a:ext cx="5840355" cy="3367886"/>
          </a:xfrm>
          <a:prstGeom prst="rect">
            <a:avLst/>
          </a:prstGeom>
        </p:spPr>
      </p:pic>
      <p:pic>
        <p:nvPicPr>
          <p:cNvPr id="11" name="Picture 10">
            <a:extLst>
              <a:ext uri="{FF2B5EF4-FFF2-40B4-BE49-F238E27FC236}">
                <a16:creationId xmlns:a16="http://schemas.microsoft.com/office/drawing/2014/main" id="{F60D9226-625E-64C7-34C7-799F99906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520" y="5046831"/>
            <a:ext cx="7772400" cy="727993"/>
          </a:xfrm>
          <a:prstGeom prst="rect">
            <a:avLst/>
          </a:prstGeom>
        </p:spPr>
      </p:pic>
    </p:spTree>
    <p:extLst>
      <p:ext uri="{BB962C8B-B14F-4D97-AF65-F5344CB8AC3E}">
        <p14:creationId xmlns:p14="http://schemas.microsoft.com/office/powerpoint/2010/main" val="3103238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968451" y="2527463"/>
            <a:ext cx="8337966" cy="5232073"/>
          </a:xfrm>
          <a:custGeom>
            <a:avLst/>
            <a:gdLst/>
            <a:ahLst/>
            <a:cxnLst/>
            <a:rect l="l" t="t" r="r" b="b"/>
            <a:pathLst>
              <a:path w="8337966" h="5232073">
                <a:moveTo>
                  <a:pt x="0" y="0"/>
                </a:moveTo>
                <a:lnTo>
                  <a:pt x="8337966" y="0"/>
                </a:lnTo>
                <a:lnTo>
                  <a:pt x="8337966" y="5232074"/>
                </a:lnTo>
                <a:lnTo>
                  <a:pt x="0" y="52320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8943259" y="2527463"/>
            <a:ext cx="8337966" cy="5232073"/>
          </a:xfrm>
          <a:custGeom>
            <a:avLst/>
            <a:gdLst/>
            <a:ahLst/>
            <a:cxnLst/>
            <a:rect l="l" t="t" r="r" b="b"/>
            <a:pathLst>
              <a:path w="8337966" h="5232073">
                <a:moveTo>
                  <a:pt x="8337966" y="0"/>
                </a:moveTo>
                <a:lnTo>
                  <a:pt x="0" y="0"/>
                </a:lnTo>
                <a:lnTo>
                  <a:pt x="0" y="5232074"/>
                </a:lnTo>
                <a:lnTo>
                  <a:pt x="8337966" y="5232074"/>
                </a:lnTo>
                <a:lnTo>
                  <a:pt x="8337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306417" y="4741658"/>
            <a:ext cx="7706222" cy="5545342"/>
            <a:chOff x="0" y="0"/>
            <a:chExt cx="2029622" cy="1117100"/>
          </a:xfrm>
        </p:grpSpPr>
        <p:sp>
          <p:nvSpPr>
            <p:cNvPr id="5" name="Freeform 5"/>
            <p:cNvSpPr/>
            <p:nvPr/>
          </p:nvSpPr>
          <p:spPr>
            <a:xfrm>
              <a:off x="0" y="0"/>
              <a:ext cx="2029622" cy="1117100"/>
            </a:xfrm>
            <a:custGeom>
              <a:avLst/>
              <a:gdLst/>
              <a:ahLst/>
              <a:cxnLst/>
              <a:rect l="l" t="t" r="r" b="b"/>
              <a:pathLst>
                <a:path w="2029622" h="1117100">
                  <a:moveTo>
                    <a:pt x="51236" y="0"/>
                  </a:moveTo>
                  <a:lnTo>
                    <a:pt x="1978386" y="0"/>
                  </a:lnTo>
                  <a:cubicBezTo>
                    <a:pt x="1991975" y="0"/>
                    <a:pt x="2005007" y="5398"/>
                    <a:pt x="2014615" y="15007"/>
                  </a:cubicBezTo>
                  <a:cubicBezTo>
                    <a:pt x="2024224" y="24615"/>
                    <a:pt x="2029622" y="37648"/>
                    <a:pt x="2029622" y="51236"/>
                  </a:cubicBezTo>
                  <a:lnTo>
                    <a:pt x="2029622" y="1065864"/>
                  </a:lnTo>
                  <a:cubicBezTo>
                    <a:pt x="2029622" y="1094161"/>
                    <a:pt x="2006683" y="1117100"/>
                    <a:pt x="1978386" y="1117100"/>
                  </a:cubicBezTo>
                  <a:lnTo>
                    <a:pt x="51236" y="1117100"/>
                  </a:lnTo>
                  <a:cubicBezTo>
                    <a:pt x="37648" y="1117100"/>
                    <a:pt x="24615" y="1111702"/>
                    <a:pt x="15007" y="1102093"/>
                  </a:cubicBezTo>
                  <a:cubicBezTo>
                    <a:pt x="5398" y="1092485"/>
                    <a:pt x="0" y="1079453"/>
                    <a:pt x="0" y="1065864"/>
                  </a:cubicBezTo>
                  <a:lnTo>
                    <a:pt x="0" y="51236"/>
                  </a:lnTo>
                  <a:cubicBezTo>
                    <a:pt x="0" y="37648"/>
                    <a:pt x="5398" y="24615"/>
                    <a:pt x="15007" y="15007"/>
                  </a:cubicBezTo>
                  <a:cubicBezTo>
                    <a:pt x="24615" y="5398"/>
                    <a:pt x="37648" y="0"/>
                    <a:pt x="51236" y="0"/>
                  </a:cubicBezTo>
                  <a:close/>
                </a:path>
              </a:pathLst>
            </a:custGeom>
            <a:solidFill>
              <a:srgbClr val="FFFFFF"/>
            </a:solidFill>
          </p:spPr>
          <p:txBody>
            <a:bodyPr/>
            <a:lstStyle/>
            <a:p>
              <a:endParaRPr lang="en-US"/>
            </a:p>
          </p:txBody>
        </p:sp>
        <p:sp>
          <p:nvSpPr>
            <p:cNvPr id="6" name="TextBox 6"/>
            <p:cNvSpPr txBox="1"/>
            <p:nvPr/>
          </p:nvSpPr>
          <p:spPr>
            <a:xfrm>
              <a:off x="0" y="-66675"/>
              <a:ext cx="2029622" cy="1183775"/>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1198438" y="4741658"/>
            <a:ext cx="7706222" cy="5232073"/>
            <a:chOff x="0" y="0"/>
            <a:chExt cx="2029622" cy="1117100"/>
          </a:xfrm>
        </p:grpSpPr>
        <p:sp>
          <p:nvSpPr>
            <p:cNvPr id="8" name="Freeform 8"/>
            <p:cNvSpPr/>
            <p:nvPr/>
          </p:nvSpPr>
          <p:spPr>
            <a:xfrm>
              <a:off x="0" y="0"/>
              <a:ext cx="2029622" cy="1117100"/>
            </a:xfrm>
            <a:custGeom>
              <a:avLst/>
              <a:gdLst/>
              <a:ahLst/>
              <a:cxnLst/>
              <a:rect l="l" t="t" r="r" b="b"/>
              <a:pathLst>
                <a:path w="2029622" h="1117100">
                  <a:moveTo>
                    <a:pt x="51236" y="0"/>
                  </a:moveTo>
                  <a:lnTo>
                    <a:pt x="1978386" y="0"/>
                  </a:lnTo>
                  <a:cubicBezTo>
                    <a:pt x="1991975" y="0"/>
                    <a:pt x="2005007" y="5398"/>
                    <a:pt x="2014615" y="15007"/>
                  </a:cubicBezTo>
                  <a:cubicBezTo>
                    <a:pt x="2024224" y="24615"/>
                    <a:pt x="2029622" y="37648"/>
                    <a:pt x="2029622" y="51236"/>
                  </a:cubicBezTo>
                  <a:lnTo>
                    <a:pt x="2029622" y="1065864"/>
                  </a:lnTo>
                  <a:cubicBezTo>
                    <a:pt x="2029622" y="1094161"/>
                    <a:pt x="2006683" y="1117100"/>
                    <a:pt x="1978386" y="1117100"/>
                  </a:cubicBezTo>
                  <a:lnTo>
                    <a:pt x="51236" y="1117100"/>
                  </a:lnTo>
                  <a:cubicBezTo>
                    <a:pt x="37648" y="1117100"/>
                    <a:pt x="24615" y="1111702"/>
                    <a:pt x="15007" y="1102093"/>
                  </a:cubicBezTo>
                  <a:cubicBezTo>
                    <a:pt x="5398" y="1092485"/>
                    <a:pt x="0" y="1079453"/>
                    <a:pt x="0" y="1065864"/>
                  </a:cubicBezTo>
                  <a:lnTo>
                    <a:pt x="0" y="51236"/>
                  </a:lnTo>
                  <a:cubicBezTo>
                    <a:pt x="0" y="37648"/>
                    <a:pt x="5398" y="24615"/>
                    <a:pt x="15007" y="15007"/>
                  </a:cubicBezTo>
                  <a:cubicBezTo>
                    <a:pt x="24615" y="5398"/>
                    <a:pt x="37648" y="0"/>
                    <a:pt x="51236" y="0"/>
                  </a:cubicBezTo>
                  <a:close/>
                </a:path>
              </a:pathLst>
            </a:custGeom>
            <a:solidFill>
              <a:srgbClr val="FFFFFF"/>
            </a:solidFill>
          </p:spPr>
          <p:txBody>
            <a:bodyPr/>
            <a:lstStyle/>
            <a:p>
              <a:endParaRPr lang="en-US"/>
            </a:p>
          </p:txBody>
        </p:sp>
        <p:sp>
          <p:nvSpPr>
            <p:cNvPr id="9" name="TextBox 9"/>
            <p:cNvSpPr txBox="1"/>
            <p:nvPr/>
          </p:nvSpPr>
          <p:spPr>
            <a:xfrm>
              <a:off x="0" y="-66675"/>
              <a:ext cx="2029622" cy="1183775"/>
            </a:xfrm>
            <a:prstGeom prst="rect">
              <a:avLst/>
            </a:prstGeom>
          </p:spPr>
          <p:txBody>
            <a:bodyPr lIns="50800" tIns="50800" rIns="50800" bIns="50800" rtlCol="0" anchor="ctr"/>
            <a:lstStyle/>
            <a:p>
              <a:pPr algn="ctr">
                <a:lnSpc>
                  <a:spcPts val="3360"/>
                </a:lnSpc>
              </a:pPr>
              <a:endParaRPr/>
            </a:p>
          </p:txBody>
        </p:sp>
      </p:grpSp>
      <p:sp>
        <p:nvSpPr>
          <p:cNvPr id="16" name="TextBox 16"/>
          <p:cNvSpPr txBox="1"/>
          <p:nvPr/>
        </p:nvSpPr>
        <p:spPr>
          <a:xfrm>
            <a:off x="2763140" y="3603532"/>
            <a:ext cx="4751325" cy="579646"/>
          </a:xfrm>
          <a:prstGeom prst="rect">
            <a:avLst/>
          </a:prstGeom>
        </p:spPr>
        <p:txBody>
          <a:bodyPr lIns="0" tIns="0" rIns="0" bIns="0" rtlCol="0" anchor="t">
            <a:spAutoFit/>
          </a:bodyPr>
          <a:lstStyle/>
          <a:p>
            <a:pPr algn="ctr">
              <a:lnSpc>
                <a:spcPts val="4900"/>
              </a:lnSpc>
            </a:pPr>
            <a:r>
              <a:rPr lang="en-US" sz="3200" b="1">
                <a:solidFill>
                  <a:srgbClr val="404040"/>
                </a:solidFill>
                <a:latin typeface="Times New Roman"/>
                <a:ea typeface="+mn-lt"/>
                <a:cs typeface="+mn-lt"/>
              </a:rPr>
              <a:t>Historical Uses</a:t>
            </a:r>
            <a:endParaRPr lang="en-US" sz="3200">
              <a:solidFill>
                <a:srgbClr val="404040"/>
              </a:solidFill>
              <a:latin typeface="Times New Roman"/>
              <a:ea typeface="Calibri"/>
              <a:cs typeface="Calibri"/>
            </a:endParaRPr>
          </a:p>
        </p:txBody>
      </p:sp>
      <p:sp>
        <p:nvSpPr>
          <p:cNvPr id="19" name="TextBox 19"/>
          <p:cNvSpPr txBox="1"/>
          <p:nvPr/>
        </p:nvSpPr>
        <p:spPr>
          <a:xfrm>
            <a:off x="10736579" y="3666744"/>
            <a:ext cx="4751325" cy="579646"/>
          </a:xfrm>
          <a:prstGeom prst="rect">
            <a:avLst/>
          </a:prstGeom>
        </p:spPr>
        <p:txBody>
          <a:bodyPr lIns="0" tIns="0" rIns="0" bIns="0" rtlCol="0" anchor="t">
            <a:spAutoFit/>
          </a:bodyPr>
          <a:lstStyle/>
          <a:p>
            <a:pPr algn="ctr">
              <a:lnSpc>
                <a:spcPts val="4900"/>
              </a:lnSpc>
            </a:pPr>
            <a:r>
              <a:rPr lang="en-US" sz="3200" b="1">
                <a:solidFill>
                  <a:srgbClr val="404040"/>
                </a:solidFill>
                <a:ea typeface="+mn-lt"/>
                <a:cs typeface="+mn-lt"/>
              </a:rPr>
              <a:t>Modern Uses</a:t>
            </a:r>
            <a:r>
              <a:rPr lang="en-US" sz="3200">
                <a:solidFill>
                  <a:srgbClr val="404040"/>
                </a:solidFill>
                <a:ea typeface="+mn-lt"/>
                <a:cs typeface="+mn-lt"/>
              </a:rPr>
              <a:t>:</a:t>
            </a:r>
            <a:endParaRPr lang="en-US" sz="3200"/>
          </a:p>
        </p:txBody>
      </p:sp>
      <p:sp>
        <p:nvSpPr>
          <p:cNvPr id="22" name="Freeform 22"/>
          <p:cNvSpPr/>
          <p:nvPr/>
        </p:nvSpPr>
        <p:spPr>
          <a:xfrm flipV="1">
            <a:off x="14676346" y="-851440"/>
            <a:ext cx="3975926" cy="4114800"/>
          </a:xfrm>
          <a:custGeom>
            <a:avLst/>
            <a:gdLst/>
            <a:ahLst/>
            <a:cxnLst/>
            <a:rect l="l" t="t" r="r" b="b"/>
            <a:pathLst>
              <a:path w="3975926" h="4114800">
                <a:moveTo>
                  <a:pt x="0" y="4114800"/>
                </a:moveTo>
                <a:lnTo>
                  <a:pt x="3975926" y="4114800"/>
                </a:lnTo>
                <a:lnTo>
                  <a:pt x="3975926"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flipH="1" flipV="1">
            <a:off x="-364272" y="-539843"/>
            <a:ext cx="3975926" cy="4114800"/>
          </a:xfrm>
          <a:custGeom>
            <a:avLst/>
            <a:gdLst/>
            <a:ahLst/>
            <a:cxnLst/>
            <a:rect l="l" t="t" r="r" b="b"/>
            <a:pathLst>
              <a:path w="3975926" h="4114800">
                <a:moveTo>
                  <a:pt x="3975926" y="4114800"/>
                </a:moveTo>
                <a:lnTo>
                  <a:pt x="0" y="4114800"/>
                </a:lnTo>
                <a:lnTo>
                  <a:pt x="0" y="0"/>
                </a:lnTo>
                <a:lnTo>
                  <a:pt x="3975926" y="0"/>
                </a:lnTo>
                <a:lnTo>
                  <a:pt x="3975926"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96243659-72C2-7779-A55E-41252A2A2C4B}"/>
              </a:ext>
            </a:extLst>
          </p:cNvPr>
          <p:cNvSpPr txBox="1"/>
          <p:nvPr/>
        </p:nvSpPr>
        <p:spPr>
          <a:xfrm>
            <a:off x="1196237" y="4883585"/>
            <a:ext cx="769098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q"/>
            </a:pPr>
            <a:r>
              <a:rPr lang="en-US" sz="3200">
                <a:latin typeface="Times New Roman"/>
                <a:cs typeface="Times New Roman"/>
              </a:rPr>
              <a:t>Used by Freemasons for secret communication and symbolic representation.</a:t>
            </a:r>
            <a:endParaRPr lang="en-US">
              <a:ea typeface="Calibri"/>
              <a:cs typeface="Calibri"/>
            </a:endParaRPr>
          </a:p>
          <a:p>
            <a:pPr marL="457200" indent="-457200">
              <a:lnSpc>
                <a:spcPct val="150000"/>
              </a:lnSpc>
              <a:buFont typeface="Wingdings"/>
              <a:buChar char="q"/>
            </a:pPr>
            <a:endParaRPr lang="en-US" sz="3200">
              <a:latin typeface="Times New Roman"/>
              <a:cs typeface="Times New Roman"/>
            </a:endParaRPr>
          </a:p>
          <a:p>
            <a:pPr marL="457200" indent="-457200">
              <a:lnSpc>
                <a:spcPct val="150000"/>
              </a:lnSpc>
              <a:buFont typeface="Wingdings"/>
              <a:buChar char="q"/>
            </a:pPr>
            <a:r>
              <a:rPr lang="en-US" sz="3200">
                <a:latin typeface="Times New Roman"/>
                <a:cs typeface="Times New Roman"/>
              </a:rPr>
              <a:t>Seen in private correspondences during early espionage.</a:t>
            </a:r>
          </a:p>
          <a:p>
            <a:endParaRPr lang="en-US" sz="3200">
              <a:latin typeface="Times New Roman"/>
              <a:cs typeface="Times New Roman"/>
            </a:endParaRPr>
          </a:p>
        </p:txBody>
      </p:sp>
      <p:sp>
        <p:nvSpPr>
          <p:cNvPr id="24" name="TextBox 23">
            <a:extLst>
              <a:ext uri="{FF2B5EF4-FFF2-40B4-BE49-F238E27FC236}">
                <a16:creationId xmlns:a16="http://schemas.microsoft.com/office/drawing/2014/main" id="{8BC7C70A-DFF2-AEC2-CB3C-929459C903DD}"/>
              </a:ext>
            </a:extLst>
          </p:cNvPr>
          <p:cNvSpPr txBox="1"/>
          <p:nvPr/>
        </p:nvSpPr>
        <p:spPr>
          <a:xfrm>
            <a:off x="9635646" y="5149763"/>
            <a:ext cx="7376993" cy="4435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q"/>
            </a:pPr>
            <a:r>
              <a:rPr lang="en-US" sz="3200">
                <a:latin typeface="Times New Roman"/>
                <a:cs typeface="Times New Roman"/>
              </a:rPr>
              <a:t>Popular in escape rooms, treasure hunts, and geocaching.</a:t>
            </a:r>
          </a:p>
          <a:p>
            <a:pPr marL="457200" indent="-457200">
              <a:lnSpc>
                <a:spcPct val="150000"/>
              </a:lnSpc>
              <a:buFont typeface="Wingdings"/>
              <a:buChar char="q"/>
            </a:pPr>
            <a:r>
              <a:rPr lang="en-US" sz="3200">
                <a:latin typeface="Times New Roman"/>
                <a:cs typeface="Times New Roman"/>
              </a:rPr>
              <a:t>Used in children’s games and cryptography lessons.</a:t>
            </a:r>
          </a:p>
          <a:p>
            <a:pPr marL="457200" indent="-457200">
              <a:lnSpc>
                <a:spcPct val="150000"/>
              </a:lnSpc>
              <a:buFont typeface="Wingdings"/>
              <a:buChar char="q"/>
            </a:pPr>
            <a:r>
              <a:rPr lang="en-US" sz="3200">
                <a:latin typeface="Times New Roman"/>
                <a:cs typeface="Times New Roman"/>
              </a:rPr>
              <a:t>Featured in pop culture and movies for mysterious messaging.</a:t>
            </a:r>
          </a:p>
        </p:txBody>
      </p:sp>
      <p:sp>
        <p:nvSpPr>
          <p:cNvPr id="12" name="TextBox 17">
            <a:extLst>
              <a:ext uri="{FF2B5EF4-FFF2-40B4-BE49-F238E27FC236}">
                <a16:creationId xmlns:a16="http://schemas.microsoft.com/office/drawing/2014/main" id="{50BE0224-8799-5AE0-FCF6-8CAB25F7BAE4}"/>
              </a:ext>
            </a:extLst>
          </p:cNvPr>
          <p:cNvSpPr txBox="1"/>
          <p:nvPr/>
        </p:nvSpPr>
        <p:spPr>
          <a:xfrm>
            <a:off x="4147854" y="489614"/>
            <a:ext cx="10528492" cy="1732526"/>
          </a:xfrm>
          <a:prstGeom prst="rect">
            <a:avLst/>
          </a:prstGeom>
        </p:spPr>
        <p:txBody>
          <a:bodyPr wrap="square" lIns="0" tIns="0" rIns="0" bIns="0" rtlCol="0" anchor="t">
            <a:spAutoFit/>
          </a:bodyPr>
          <a:lstStyle/>
          <a:p>
            <a:r>
              <a:rPr lang="en-US" sz="5800" b="1">
                <a:solidFill>
                  <a:srgbClr val="D9EAF3"/>
                </a:solidFill>
                <a:ea typeface="+mn-lt"/>
                <a:cs typeface="+mn-lt"/>
                <a:sym typeface="Poppins Bold"/>
              </a:rPr>
              <a:t>Applications of the Pigpen Cipher</a:t>
            </a:r>
          </a:p>
          <a:p>
            <a:pPr>
              <a:lnSpc>
                <a:spcPts val="8120"/>
              </a:lnSpc>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694502" y="1456775"/>
            <a:ext cx="8337966" cy="2371339"/>
          </a:xfrm>
          <a:custGeom>
            <a:avLst/>
            <a:gdLst/>
            <a:ahLst/>
            <a:cxnLst/>
            <a:rect l="l" t="t" r="r" b="b"/>
            <a:pathLst>
              <a:path w="8337966" h="5232073">
                <a:moveTo>
                  <a:pt x="0" y="0"/>
                </a:moveTo>
                <a:lnTo>
                  <a:pt x="8337966" y="0"/>
                </a:lnTo>
                <a:lnTo>
                  <a:pt x="8337966" y="5232074"/>
                </a:lnTo>
                <a:lnTo>
                  <a:pt x="0" y="52320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8958088" y="1406479"/>
            <a:ext cx="7706221" cy="2672303"/>
          </a:xfrm>
          <a:custGeom>
            <a:avLst/>
            <a:gdLst/>
            <a:ahLst/>
            <a:cxnLst/>
            <a:rect l="l" t="t" r="r" b="b"/>
            <a:pathLst>
              <a:path w="8337966" h="5232073">
                <a:moveTo>
                  <a:pt x="8337966" y="0"/>
                </a:moveTo>
                <a:lnTo>
                  <a:pt x="0" y="0"/>
                </a:lnTo>
                <a:lnTo>
                  <a:pt x="0" y="5232074"/>
                </a:lnTo>
                <a:lnTo>
                  <a:pt x="8337966" y="5232074"/>
                </a:lnTo>
                <a:lnTo>
                  <a:pt x="83379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9306416" y="3574957"/>
            <a:ext cx="8558487" cy="6389643"/>
            <a:chOff x="0" y="0"/>
            <a:chExt cx="2029622" cy="1117100"/>
          </a:xfrm>
        </p:grpSpPr>
        <p:sp>
          <p:nvSpPr>
            <p:cNvPr id="5" name="Freeform 5"/>
            <p:cNvSpPr/>
            <p:nvPr/>
          </p:nvSpPr>
          <p:spPr>
            <a:xfrm>
              <a:off x="0" y="0"/>
              <a:ext cx="2029622" cy="1117100"/>
            </a:xfrm>
            <a:custGeom>
              <a:avLst/>
              <a:gdLst/>
              <a:ahLst/>
              <a:cxnLst/>
              <a:rect l="l" t="t" r="r" b="b"/>
              <a:pathLst>
                <a:path w="2029622" h="1117100">
                  <a:moveTo>
                    <a:pt x="51236" y="0"/>
                  </a:moveTo>
                  <a:lnTo>
                    <a:pt x="1978386" y="0"/>
                  </a:lnTo>
                  <a:cubicBezTo>
                    <a:pt x="1991975" y="0"/>
                    <a:pt x="2005007" y="5398"/>
                    <a:pt x="2014615" y="15007"/>
                  </a:cubicBezTo>
                  <a:cubicBezTo>
                    <a:pt x="2024224" y="24615"/>
                    <a:pt x="2029622" y="37648"/>
                    <a:pt x="2029622" y="51236"/>
                  </a:cubicBezTo>
                  <a:lnTo>
                    <a:pt x="2029622" y="1065864"/>
                  </a:lnTo>
                  <a:cubicBezTo>
                    <a:pt x="2029622" y="1094161"/>
                    <a:pt x="2006683" y="1117100"/>
                    <a:pt x="1978386" y="1117100"/>
                  </a:cubicBezTo>
                  <a:lnTo>
                    <a:pt x="51236" y="1117100"/>
                  </a:lnTo>
                  <a:cubicBezTo>
                    <a:pt x="37648" y="1117100"/>
                    <a:pt x="24615" y="1111702"/>
                    <a:pt x="15007" y="1102093"/>
                  </a:cubicBezTo>
                  <a:cubicBezTo>
                    <a:pt x="5398" y="1092485"/>
                    <a:pt x="0" y="1079453"/>
                    <a:pt x="0" y="1065864"/>
                  </a:cubicBezTo>
                  <a:lnTo>
                    <a:pt x="0" y="51236"/>
                  </a:lnTo>
                  <a:cubicBezTo>
                    <a:pt x="0" y="37648"/>
                    <a:pt x="5398" y="24615"/>
                    <a:pt x="15007" y="15007"/>
                  </a:cubicBezTo>
                  <a:cubicBezTo>
                    <a:pt x="24615" y="5398"/>
                    <a:pt x="37648" y="0"/>
                    <a:pt x="51236" y="0"/>
                  </a:cubicBezTo>
                  <a:close/>
                </a:path>
              </a:pathLst>
            </a:custGeom>
            <a:solidFill>
              <a:srgbClr val="FFFFFF"/>
            </a:solidFill>
          </p:spPr>
          <p:txBody>
            <a:bodyPr/>
            <a:lstStyle/>
            <a:p>
              <a:endParaRPr lang="en-US"/>
            </a:p>
          </p:txBody>
        </p:sp>
        <p:sp>
          <p:nvSpPr>
            <p:cNvPr id="6" name="TextBox 6"/>
            <p:cNvSpPr txBox="1"/>
            <p:nvPr/>
          </p:nvSpPr>
          <p:spPr>
            <a:xfrm>
              <a:off x="0" y="-66675"/>
              <a:ext cx="2029622" cy="1183775"/>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346172" y="3574958"/>
            <a:ext cx="8558488" cy="6389643"/>
            <a:chOff x="0" y="-307279"/>
            <a:chExt cx="2029622" cy="1682869"/>
          </a:xfrm>
        </p:grpSpPr>
        <p:sp>
          <p:nvSpPr>
            <p:cNvPr id="8" name="Freeform 8"/>
            <p:cNvSpPr/>
            <p:nvPr/>
          </p:nvSpPr>
          <p:spPr>
            <a:xfrm>
              <a:off x="0" y="-307279"/>
              <a:ext cx="2029622" cy="1682869"/>
            </a:xfrm>
            <a:custGeom>
              <a:avLst/>
              <a:gdLst/>
              <a:ahLst/>
              <a:cxnLst/>
              <a:rect l="l" t="t" r="r" b="b"/>
              <a:pathLst>
                <a:path w="2029622" h="1117100">
                  <a:moveTo>
                    <a:pt x="51236" y="0"/>
                  </a:moveTo>
                  <a:lnTo>
                    <a:pt x="1978386" y="0"/>
                  </a:lnTo>
                  <a:cubicBezTo>
                    <a:pt x="1991975" y="0"/>
                    <a:pt x="2005007" y="5398"/>
                    <a:pt x="2014615" y="15007"/>
                  </a:cubicBezTo>
                  <a:cubicBezTo>
                    <a:pt x="2024224" y="24615"/>
                    <a:pt x="2029622" y="37648"/>
                    <a:pt x="2029622" y="51236"/>
                  </a:cubicBezTo>
                  <a:lnTo>
                    <a:pt x="2029622" y="1065864"/>
                  </a:lnTo>
                  <a:cubicBezTo>
                    <a:pt x="2029622" y="1094161"/>
                    <a:pt x="2006683" y="1117100"/>
                    <a:pt x="1978386" y="1117100"/>
                  </a:cubicBezTo>
                  <a:lnTo>
                    <a:pt x="51236" y="1117100"/>
                  </a:lnTo>
                  <a:cubicBezTo>
                    <a:pt x="37648" y="1117100"/>
                    <a:pt x="24615" y="1111702"/>
                    <a:pt x="15007" y="1102093"/>
                  </a:cubicBezTo>
                  <a:cubicBezTo>
                    <a:pt x="5398" y="1092485"/>
                    <a:pt x="0" y="1079453"/>
                    <a:pt x="0" y="1065864"/>
                  </a:cubicBezTo>
                  <a:lnTo>
                    <a:pt x="0" y="51236"/>
                  </a:lnTo>
                  <a:cubicBezTo>
                    <a:pt x="0" y="37648"/>
                    <a:pt x="5398" y="24615"/>
                    <a:pt x="15007" y="15007"/>
                  </a:cubicBezTo>
                  <a:cubicBezTo>
                    <a:pt x="24615" y="5398"/>
                    <a:pt x="37648" y="0"/>
                    <a:pt x="51236" y="0"/>
                  </a:cubicBezTo>
                  <a:close/>
                </a:path>
              </a:pathLst>
            </a:custGeom>
            <a:solidFill>
              <a:srgbClr val="FFFFFF"/>
            </a:solidFill>
          </p:spPr>
          <p:txBody>
            <a:bodyPr/>
            <a:lstStyle/>
            <a:p>
              <a:endParaRPr lang="en-US"/>
            </a:p>
          </p:txBody>
        </p:sp>
        <p:sp>
          <p:nvSpPr>
            <p:cNvPr id="9" name="TextBox 9"/>
            <p:cNvSpPr txBox="1"/>
            <p:nvPr/>
          </p:nvSpPr>
          <p:spPr>
            <a:xfrm>
              <a:off x="0" y="-66675"/>
              <a:ext cx="2029622" cy="1183775"/>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1785257" y="322398"/>
            <a:ext cx="14173200" cy="1874872"/>
          </a:xfrm>
          <a:prstGeom prst="rect">
            <a:avLst/>
          </a:prstGeom>
        </p:spPr>
        <p:txBody>
          <a:bodyPr wrap="square" lIns="0" tIns="0" rIns="0" bIns="0" rtlCol="0" anchor="t">
            <a:spAutoFit/>
          </a:bodyPr>
          <a:lstStyle/>
          <a:p>
            <a:r>
              <a:rPr lang="en-US" sz="6600" b="1">
                <a:solidFill>
                  <a:srgbClr val="D9EAF3"/>
                </a:solidFill>
                <a:latin typeface="Times New Roman"/>
                <a:cs typeface="Times New Roman"/>
                <a:sym typeface="Poppins Bold"/>
              </a:rPr>
              <a:t>Strengths and Weaknesses –  </a:t>
            </a:r>
          </a:p>
          <a:p>
            <a:pPr>
              <a:lnSpc>
                <a:spcPts val="8260"/>
              </a:lnSpc>
            </a:pPr>
            <a:endParaRPr lang="en-US"/>
          </a:p>
        </p:txBody>
      </p:sp>
      <p:sp>
        <p:nvSpPr>
          <p:cNvPr id="16" name="TextBox 16"/>
          <p:cNvSpPr txBox="1"/>
          <p:nvPr/>
        </p:nvSpPr>
        <p:spPr>
          <a:xfrm>
            <a:off x="2877509" y="2074981"/>
            <a:ext cx="3444551" cy="567463"/>
          </a:xfrm>
          <a:prstGeom prst="rect">
            <a:avLst/>
          </a:prstGeom>
        </p:spPr>
        <p:txBody>
          <a:bodyPr wrap="square" lIns="0" tIns="0" rIns="0" bIns="0" rtlCol="0" anchor="t">
            <a:spAutoFit/>
          </a:bodyPr>
          <a:lstStyle/>
          <a:p>
            <a:pPr algn="ctr">
              <a:lnSpc>
                <a:spcPts val="4900"/>
              </a:lnSpc>
            </a:pPr>
            <a:r>
              <a:rPr lang="en-US" sz="3200" b="1">
                <a:solidFill>
                  <a:srgbClr val="404040"/>
                </a:solidFill>
                <a:latin typeface="Times New Roman"/>
                <a:ea typeface="+mn-lt"/>
                <a:cs typeface="+mn-lt"/>
              </a:rPr>
              <a:t>Strengths</a:t>
            </a:r>
            <a:r>
              <a:rPr lang="en-US" sz="3200">
                <a:solidFill>
                  <a:srgbClr val="404040"/>
                </a:solidFill>
                <a:latin typeface="Times New Roman"/>
                <a:ea typeface="+mn-lt"/>
                <a:cs typeface="+mn-lt"/>
              </a:rPr>
              <a:t>:</a:t>
            </a:r>
            <a:endParaRPr lang="en-US" sz="3200">
              <a:latin typeface="Times New Roman"/>
            </a:endParaRPr>
          </a:p>
        </p:txBody>
      </p:sp>
      <p:sp>
        <p:nvSpPr>
          <p:cNvPr id="19" name="TextBox 19"/>
          <p:cNvSpPr txBox="1"/>
          <p:nvPr/>
        </p:nvSpPr>
        <p:spPr>
          <a:xfrm>
            <a:off x="10727722" y="2070399"/>
            <a:ext cx="3989326" cy="1118709"/>
          </a:xfrm>
          <a:prstGeom prst="rect">
            <a:avLst/>
          </a:prstGeom>
        </p:spPr>
        <p:txBody>
          <a:bodyPr wrap="square" lIns="0" tIns="0" rIns="0" bIns="0" rtlCol="0" anchor="t">
            <a:spAutoFit/>
          </a:bodyPr>
          <a:lstStyle/>
          <a:p>
            <a:pPr algn="ctr"/>
            <a:r>
              <a:rPr lang="en-US" sz="3200" b="1">
                <a:solidFill>
                  <a:srgbClr val="04314C"/>
                </a:solidFill>
                <a:latin typeface="Times New Roman"/>
                <a:cs typeface="Times New Roman"/>
              </a:rPr>
              <a:t>Weaknesses</a:t>
            </a:r>
            <a:r>
              <a:rPr lang="en-US" sz="3200">
                <a:solidFill>
                  <a:srgbClr val="04314C"/>
                </a:solidFill>
                <a:latin typeface="Times New Roman"/>
                <a:cs typeface="Times New Roman"/>
              </a:rPr>
              <a:t>:</a:t>
            </a:r>
            <a:endParaRPr lang="en-US" sz="3200"/>
          </a:p>
          <a:p>
            <a:pPr algn="ctr">
              <a:lnSpc>
                <a:spcPts val="4900"/>
              </a:lnSpc>
            </a:pPr>
            <a:endParaRPr lang="en-US" sz="3500" b="1">
              <a:solidFill>
                <a:srgbClr val="04314C"/>
              </a:solidFill>
              <a:latin typeface="Poppins Bold"/>
              <a:ea typeface="Poppins Bold"/>
              <a:cs typeface="Poppins Bold"/>
            </a:endParaRPr>
          </a:p>
        </p:txBody>
      </p:sp>
      <p:sp>
        <p:nvSpPr>
          <p:cNvPr id="21" name="TextBox 21"/>
          <p:cNvSpPr txBox="1"/>
          <p:nvPr/>
        </p:nvSpPr>
        <p:spPr>
          <a:xfrm>
            <a:off x="12722385" y="6455452"/>
            <a:ext cx="3914890" cy="429990"/>
          </a:xfrm>
          <a:prstGeom prst="rect">
            <a:avLst/>
          </a:prstGeom>
        </p:spPr>
        <p:txBody>
          <a:bodyPr lIns="0" tIns="0" rIns="0" bIns="0" rtlCol="0" anchor="t">
            <a:spAutoFit/>
          </a:bodyPr>
          <a:lstStyle/>
          <a:p>
            <a:pPr algn="l">
              <a:lnSpc>
                <a:spcPts val="3500"/>
              </a:lnSpc>
            </a:pPr>
            <a:r>
              <a:rPr lang="en-US" sz="2500">
                <a:solidFill>
                  <a:srgbClr val="04314C"/>
                </a:solidFill>
                <a:latin typeface="Poppins"/>
                <a:ea typeface="Poppins"/>
                <a:cs typeface="Poppins"/>
                <a:sym typeface="Poppins"/>
              </a:rPr>
              <a:t>.</a:t>
            </a:r>
            <a:endParaRPr lang="en-US"/>
          </a:p>
        </p:txBody>
      </p:sp>
      <p:sp>
        <p:nvSpPr>
          <p:cNvPr id="22" name="Freeform 22"/>
          <p:cNvSpPr/>
          <p:nvPr/>
        </p:nvSpPr>
        <p:spPr>
          <a:xfrm flipV="1">
            <a:off x="14676346" y="-851440"/>
            <a:ext cx="3975926" cy="4114800"/>
          </a:xfrm>
          <a:custGeom>
            <a:avLst/>
            <a:gdLst/>
            <a:ahLst/>
            <a:cxnLst/>
            <a:rect l="l" t="t" r="r" b="b"/>
            <a:pathLst>
              <a:path w="3975926" h="4114800">
                <a:moveTo>
                  <a:pt x="0" y="4114800"/>
                </a:moveTo>
                <a:lnTo>
                  <a:pt x="3975926" y="4114800"/>
                </a:lnTo>
                <a:lnTo>
                  <a:pt x="3975926"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flipH="1" flipV="1">
            <a:off x="-364272" y="-539843"/>
            <a:ext cx="3975926" cy="4114800"/>
          </a:xfrm>
          <a:custGeom>
            <a:avLst/>
            <a:gdLst/>
            <a:ahLst/>
            <a:cxnLst/>
            <a:rect l="l" t="t" r="r" b="b"/>
            <a:pathLst>
              <a:path w="3975926" h="4114800">
                <a:moveTo>
                  <a:pt x="3975926" y="4114800"/>
                </a:moveTo>
                <a:lnTo>
                  <a:pt x="0" y="4114800"/>
                </a:lnTo>
                <a:lnTo>
                  <a:pt x="0" y="0"/>
                </a:lnTo>
                <a:lnTo>
                  <a:pt x="3975926" y="0"/>
                </a:lnTo>
                <a:lnTo>
                  <a:pt x="3975926"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2D300FA5-2CA6-163E-13F4-702781118F25}"/>
              </a:ext>
            </a:extLst>
          </p:cNvPr>
          <p:cNvSpPr txBox="1"/>
          <p:nvPr/>
        </p:nvSpPr>
        <p:spPr>
          <a:xfrm>
            <a:off x="176340" y="3810159"/>
            <a:ext cx="8380574" cy="5185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lnSpc>
                <a:spcPct val="150000"/>
              </a:lnSpc>
              <a:buFont typeface="Wingdings"/>
              <a:buChar char="q"/>
            </a:pPr>
            <a:r>
              <a:rPr lang="en-US" sz="2800">
                <a:latin typeface="Times New Roman"/>
                <a:cs typeface="Times New Roman"/>
              </a:rPr>
              <a:t> Easy to learn and use, making it accessible for beginners.</a:t>
            </a:r>
          </a:p>
          <a:p>
            <a:pPr marL="914400" lvl="1" indent="-457200">
              <a:lnSpc>
                <a:spcPct val="150000"/>
              </a:lnSpc>
              <a:buFont typeface="Wingdings"/>
              <a:buChar char="q"/>
            </a:pPr>
            <a:r>
              <a:rPr lang="en-US" sz="2800">
                <a:latin typeface="Times New Roman"/>
                <a:cs typeface="Times New Roman"/>
              </a:rPr>
              <a:t>The geometric symbols are visually distinct and memorable.</a:t>
            </a:r>
          </a:p>
          <a:p>
            <a:pPr marL="914400" lvl="1" indent="-457200">
              <a:lnSpc>
                <a:spcPct val="150000"/>
              </a:lnSpc>
              <a:buFont typeface="Wingdings"/>
              <a:buChar char="q"/>
            </a:pPr>
            <a:r>
              <a:rPr lang="en-US" sz="2800">
                <a:latin typeface="Times New Roman"/>
                <a:cs typeface="Times New Roman"/>
              </a:rPr>
              <a:t>Can be written or drawn without specialized equipment. Simple to understand and implement.</a:t>
            </a:r>
          </a:p>
          <a:p>
            <a:pPr marL="914400" lvl="1" indent="-457200">
              <a:lnSpc>
                <a:spcPct val="150000"/>
              </a:lnSpc>
              <a:buFont typeface="Wingdings"/>
              <a:buChar char="q"/>
            </a:pPr>
            <a:r>
              <a:rPr lang="en-US" sz="2800">
                <a:latin typeface="Times New Roman"/>
                <a:cs typeface="Times New Roman"/>
              </a:rPr>
              <a:t>Doesn’t require mathematical computation.</a:t>
            </a:r>
          </a:p>
          <a:p>
            <a:pPr marL="914400" lvl="1" indent="-457200">
              <a:lnSpc>
                <a:spcPct val="150000"/>
              </a:lnSpc>
              <a:buFont typeface="Wingdings"/>
              <a:buChar char="q"/>
            </a:pPr>
            <a:r>
              <a:rPr lang="en-US" sz="2800">
                <a:latin typeface="Times New Roman"/>
                <a:cs typeface="Times New Roman"/>
              </a:rPr>
              <a:t>Visually distinct and fun for puzzles.</a:t>
            </a:r>
          </a:p>
        </p:txBody>
      </p:sp>
      <p:sp>
        <p:nvSpPr>
          <p:cNvPr id="17" name="TextBox 16">
            <a:extLst>
              <a:ext uri="{FF2B5EF4-FFF2-40B4-BE49-F238E27FC236}">
                <a16:creationId xmlns:a16="http://schemas.microsoft.com/office/drawing/2014/main" id="{FE3F89F1-3F67-5A94-B04F-A93073DEABFB}"/>
              </a:ext>
            </a:extLst>
          </p:cNvPr>
          <p:cNvSpPr txBox="1"/>
          <p:nvPr/>
        </p:nvSpPr>
        <p:spPr>
          <a:xfrm>
            <a:off x="9606850" y="3810159"/>
            <a:ext cx="7057459" cy="5831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q"/>
            </a:pPr>
            <a:r>
              <a:rPr lang="en-US" sz="2800">
                <a:latin typeface="Times New Roman"/>
                <a:cs typeface="Times New Roman"/>
              </a:rPr>
              <a:t>Easily breakable using pattern recognition techniques.</a:t>
            </a:r>
          </a:p>
          <a:p>
            <a:pPr marL="457200" indent="-457200">
              <a:lnSpc>
                <a:spcPct val="150000"/>
              </a:lnSpc>
              <a:buFont typeface="Wingdings"/>
              <a:buChar char="q"/>
            </a:pPr>
            <a:r>
              <a:rPr lang="en-US" sz="2800">
                <a:latin typeface="Times New Roman"/>
                <a:cs typeface="Times New Roman"/>
              </a:rPr>
              <a:t>Vulnerable to frequency analysis—letter distribution remains unchanged.</a:t>
            </a:r>
          </a:p>
          <a:p>
            <a:pPr marL="457200" indent="-457200">
              <a:lnSpc>
                <a:spcPct val="150000"/>
              </a:lnSpc>
              <a:buFont typeface="Wingdings"/>
              <a:buChar char="q"/>
            </a:pPr>
            <a:r>
              <a:rPr lang="en-US" sz="2800">
                <a:latin typeface="Times New Roman"/>
                <a:cs typeface="Times New Roman"/>
              </a:rPr>
              <a:t>No real security for modern encryption needs; unsuitable for confidential communication.</a:t>
            </a:r>
          </a:p>
          <a:p>
            <a:pPr marL="457200" indent="-457200">
              <a:lnSpc>
                <a:spcPct val="150000"/>
              </a:lnSpc>
              <a:buFont typeface="Wingdings"/>
              <a:buChar char="q"/>
            </a:pPr>
            <a:r>
              <a:rPr lang="en-US" sz="2800">
                <a:latin typeface="Times New Roman"/>
                <a:cs typeface="Times New Roman"/>
              </a:rPr>
              <a:t>Once recognized, the Pigpen Cipher offers no resistance to decryption.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F7507857-1522-08B2-71A9-70A0C29A727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CE8032E-804D-2199-E710-452C6829C257}"/>
              </a:ext>
            </a:extLst>
          </p:cNvPr>
          <p:cNvGrpSpPr/>
          <p:nvPr/>
        </p:nvGrpSpPr>
        <p:grpSpPr>
          <a:xfrm>
            <a:off x="0" y="-74585"/>
            <a:ext cx="18288000" cy="9429706"/>
            <a:chOff x="-127501" y="-596439"/>
            <a:chExt cx="4816593" cy="2483544"/>
          </a:xfrm>
        </p:grpSpPr>
        <p:sp>
          <p:nvSpPr>
            <p:cNvPr id="3" name="Freeform 3">
              <a:extLst>
                <a:ext uri="{FF2B5EF4-FFF2-40B4-BE49-F238E27FC236}">
                  <a16:creationId xmlns:a16="http://schemas.microsoft.com/office/drawing/2014/main" id="{23245B7B-61D5-9F0B-C3E0-E995AF792007}"/>
                </a:ext>
              </a:extLst>
            </p:cNvPr>
            <p:cNvSpPr/>
            <p:nvPr/>
          </p:nvSpPr>
          <p:spPr>
            <a:xfrm>
              <a:off x="-127501" y="-596439"/>
              <a:ext cx="4816593" cy="265077"/>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a:extLst>
                <a:ext uri="{FF2B5EF4-FFF2-40B4-BE49-F238E27FC236}">
                  <a16:creationId xmlns:a16="http://schemas.microsoft.com/office/drawing/2014/main" id="{5D482C78-3863-043C-B1F1-C0EF02A8B23E}"/>
                </a:ext>
              </a:extLst>
            </p:cNvPr>
            <p:cNvSpPr txBox="1"/>
            <p:nvPr/>
          </p:nvSpPr>
          <p:spPr>
            <a:xfrm>
              <a:off x="0" y="-38100"/>
              <a:ext cx="4561592" cy="1925205"/>
            </a:xfrm>
            <a:prstGeom prst="rect">
              <a:avLst/>
            </a:prstGeom>
          </p:spPr>
          <p:txBody>
            <a:bodyPr lIns="50800" tIns="50800" rIns="50800" bIns="50800" rtlCol="0" anchor="ctr"/>
            <a:lstStyle/>
            <a:p>
              <a:pPr algn="ctr">
                <a:lnSpc>
                  <a:spcPts val="1820"/>
                </a:lnSpc>
              </a:pPr>
              <a:endParaRPr/>
            </a:p>
          </p:txBody>
        </p:sp>
      </p:grpSp>
      <p:sp>
        <p:nvSpPr>
          <p:cNvPr id="5" name="Freeform 5">
            <a:extLst>
              <a:ext uri="{FF2B5EF4-FFF2-40B4-BE49-F238E27FC236}">
                <a16:creationId xmlns:a16="http://schemas.microsoft.com/office/drawing/2014/main" id="{DD592531-0250-D6AF-6DDF-E04F1B576D89}"/>
              </a:ext>
            </a:extLst>
          </p:cNvPr>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a:extLst>
              <a:ext uri="{FF2B5EF4-FFF2-40B4-BE49-F238E27FC236}">
                <a16:creationId xmlns:a16="http://schemas.microsoft.com/office/drawing/2014/main" id="{986D91C3-7E4B-4BE1-3FA9-2267E2E0FD8E}"/>
              </a:ext>
            </a:extLst>
          </p:cNvPr>
          <p:cNvSpPr txBox="1"/>
          <p:nvPr/>
        </p:nvSpPr>
        <p:spPr>
          <a:xfrm>
            <a:off x="3100040" y="-74585"/>
            <a:ext cx="11764682" cy="892552"/>
          </a:xfrm>
          <a:prstGeom prst="rect">
            <a:avLst/>
          </a:prstGeom>
        </p:spPr>
        <p:txBody>
          <a:bodyPr wrap="square" lIns="0" tIns="0" rIns="0" bIns="0" rtlCol="0" anchor="t">
            <a:spAutoFit/>
          </a:bodyPr>
          <a:lstStyle/>
          <a:p>
            <a:r>
              <a:rPr lang="en-US" sz="5800" b="1">
                <a:solidFill>
                  <a:srgbClr val="D9EAF3"/>
                </a:solidFill>
                <a:ea typeface="+mn-lt"/>
                <a:cs typeface="+mn-lt"/>
                <a:sym typeface="Poppins Bold"/>
              </a:rPr>
              <a:t>                   General Questions </a:t>
            </a:r>
            <a:endParaRPr lang="en-US"/>
          </a:p>
        </p:txBody>
      </p:sp>
      <p:sp>
        <p:nvSpPr>
          <p:cNvPr id="25" name="TextBox 25">
            <a:extLst>
              <a:ext uri="{FF2B5EF4-FFF2-40B4-BE49-F238E27FC236}">
                <a16:creationId xmlns:a16="http://schemas.microsoft.com/office/drawing/2014/main" id="{F735F6FA-5C11-1860-75DE-D37952E6A15E}"/>
              </a:ext>
            </a:extLst>
          </p:cNvPr>
          <p:cNvSpPr txBox="1"/>
          <p:nvPr/>
        </p:nvSpPr>
        <p:spPr>
          <a:xfrm>
            <a:off x="195069" y="957275"/>
            <a:ext cx="17608827" cy="9160136"/>
          </a:xfrm>
          <a:prstGeom prst="rect">
            <a:avLst/>
          </a:prstGeom>
        </p:spPr>
        <p:txBody>
          <a:bodyPr wrap="square" lIns="0" tIns="0" rIns="0" bIns="0" rtlCol="0" anchor="t">
            <a:spAutoFit/>
          </a:bodyPr>
          <a:lstStyle/>
          <a:p>
            <a:pPr algn="l">
              <a:lnSpc>
                <a:spcPct val="150000"/>
              </a:lnSpc>
            </a:pPr>
            <a:r>
              <a:rPr lang="en-US" sz="2100" b="1" i="0" u="none" strike="noStrike">
                <a:solidFill>
                  <a:schemeClr val="bg1"/>
                </a:solidFill>
                <a:effectLst/>
              </a:rPr>
              <a:t>What is the main purpose of cryptographic ciphers?</a:t>
            </a:r>
            <a:endParaRPr lang="en-US" sz="2100" b="1" i="0" u="none" strike="noStrike">
              <a:solidFill>
                <a:schemeClr val="bg1"/>
              </a:solidFill>
              <a:effectLst/>
              <a:ea typeface="Calibri"/>
              <a:cs typeface="Calibri"/>
            </a:endParaRPr>
          </a:p>
          <a:p>
            <a:pPr algn="l">
              <a:lnSpc>
                <a:spcPct val="150000"/>
              </a:lnSpc>
            </a:pPr>
            <a:r>
              <a:rPr lang="en-US" sz="2100">
                <a:solidFill>
                  <a:schemeClr val="bg1"/>
                </a:solidFill>
              </a:rPr>
              <a:t> Answer :  Cryptographic ciphers are designed to protect data by transforming readable information into an unreadable format, ensuring that only authorized parties can decrypt it. Their primary purpose is to ensure confidentiality and data integrity.</a:t>
            </a:r>
            <a:endParaRPr lang="en-US" sz="2100">
              <a:solidFill>
                <a:schemeClr val="bg1"/>
              </a:solidFill>
              <a:ea typeface="Calibri"/>
              <a:cs typeface="Calibri"/>
            </a:endParaRPr>
          </a:p>
          <a:p>
            <a:pPr algn="l">
              <a:lnSpc>
                <a:spcPct val="150000"/>
              </a:lnSpc>
            </a:pPr>
            <a:endParaRPr lang="en-US" sz="2100" b="0" i="0" u="none" strike="noStrike">
              <a:solidFill>
                <a:schemeClr val="bg1"/>
              </a:solidFill>
              <a:effectLst/>
              <a:ea typeface="Calibri"/>
              <a:cs typeface="Calibri"/>
            </a:endParaRPr>
          </a:p>
          <a:p>
            <a:pPr algn="l">
              <a:lnSpc>
                <a:spcPct val="150000"/>
              </a:lnSpc>
            </a:pPr>
            <a:r>
              <a:rPr lang="en-US" sz="2100" b="1" i="0" u="none" strike="noStrike">
                <a:solidFill>
                  <a:schemeClr val="bg1"/>
                </a:solidFill>
                <a:effectLst/>
              </a:rPr>
              <a:t>What is the difference between encryption and decryption?</a:t>
            </a:r>
            <a:endParaRPr lang="en-US" sz="2100" b="1" i="0" u="none" strike="noStrike">
              <a:solidFill>
                <a:schemeClr val="bg1"/>
              </a:solidFill>
              <a:effectLst/>
              <a:ea typeface="Calibri"/>
              <a:cs typeface="Calibri"/>
            </a:endParaRPr>
          </a:p>
          <a:p>
            <a:pPr>
              <a:lnSpc>
                <a:spcPct val="150000"/>
              </a:lnSpc>
            </a:pPr>
            <a:r>
              <a:rPr lang="en-US" sz="2100">
                <a:solidFill>
                  <a:schemeClr val="bg1"/>
                </a:solidFill>
              </a:rPr>
              <a:t>Answer: Encryption converts plaintext into unreadable ciphertext using an algorithm and key to secure the data. Decryption reverses this process, turning the ciphertext back into readable plaintext using the appropriate key.</a:t>
            </a:r>
            <a:endParaRPr lang="en-US" sz="2100">
              <a:solidFill>
                <a:schemeClr val="bg1"/>
              </a:solidFill>
              <a:ea typeface="Calibri"/>
              <a:cs typeface="Calibri"/>
            </a:endParaRPr>
          </a:p>
          <a:p>
            <a:pPr>
              <a:lnSpc>
                <a:spcPct val="150000"/>
              </a:lnSpc>
            </a:pPr>
            <a:endParaRPr lang="en-US" sz="2100" b="0" i="0" u="none" strike="noStrike">
              <a:solidFill>
                <a:schemeClr val="bg1"/>
              </a:solidFill>
              <a:effectLst/>
              <a:ea typeface="Calibri"/>
              <a:cs typeface="Calibri"/>
            </a:endParaRPr>
          </a:p>
          <a:p>
            <a:pPr algn="l">
              <a:lnSpc>
                <a:spcPct val="150000"/>
              </a:lnSpc>
            </a:pPr>
            <a:r>
              <a:rPr lang="en-US" sz="2100" b="1" i="0" u="none" strike="noStrike">
                <a:solidFill>
                  <a:schemeClr val="bg1"/>
                </a:solidFill>
                <a:effectLst/>
              </a:rPr>
              <a:t>How do classical ciphers differ from modern encryption techniques?</a:t>
            </a:r>
            <a:endParaRPr lang="en-US" sz="2100" b="1" i="0" u="none" strike="noStrike">
              <a:solidFill>
                <a:schemeClr val="bg1"/>
              </a:solidFill>
              <a:effectLst/>
              <a:ea typeface="Calibri"/>
              <a:cs typeface="Calibri"/>
            </a:endParaRPr>
          </a:p>
          <a:p>
            <a:pPr>
              <a:lnSpc>
                <a:spcPct val="150000"/>
              </a:lnSpc>
            </a:pPr>
            <a:r>
              <a:rPr lang="en-US" sz="2100">
                <a:solidFill>
                  <a:schemeClr val="bg1"/>
                </a:solidFill>
              </a:rPr>
              <a:t>Answer: Classical ciphers, like the Caesar cipher, are simple and vulnerable to analysis and cracking. Modern encryption techniques, such as AES and RSA, use complex algorithms and larger keys for stronger security, often incorporating public-key cryptography.</a:t>
            </a:r>
            <a:endParaRPr lang="en-US" sz="2100">
              <a:solidFill>
                <a:schemeClr val="bg1"/>
              </a:solidFill>
              <a:ea typeface="Calibri"/>
              <a:cs typeface="Calibri"/>
            </a:endParaRPr>
          </a:p>
          <a:p>
            <a:pPr>
              <a:lnSpc>
                <a:spcPct val="150000"/>
              </a:lnSpc>
            </a:pPr>
            <a:endParaRPr lang="en-US" sz="2100" b="0" i="0" u="none" strike="noStrike">
              <a:solidFill>
                <a:schemeClr val="bg1"/>
              </a:solidFill>
              <a:effectLst/>
              <a:ea typeface="Calibri"/>
              <a:cs typeface="Calibri"/>
            </a:endParaRPr>
          </a:p>
          <a:p>
            <a:pPr algn="l">
              <a:lnSpc>
                <a:spcPct val="150000"/>
              </a:lnSpc>
            </a:pPr>
            <a:r>
              <a:rPr lang="en-US" sz="2100" b="1" i="0" u="none" strike="noStrike">
                <a:solidFill>
                  <a:schemeClr val="bg1"/>
                </a:solidFill>
                <a:effectLst/>
              </a:rPr>
              <a:t>What is the significance of keys in encryption?</a:t>
            </a:r>
            <a:endParaRPr lang="en-US" sz="2100" b="1" i="0" u="none" strike="noStrike">
              <a:solidFill>
                <a:schemeClr val="bg1"/>
              </a:solidFill>
              <a:effectLst/>
              <a:ea typeface="Calibri"/>
              <a:cs typeface="Calibri"/>
            </a:endParaRPr>
          </a:p>
          <a:p>
            <a:pPr>
              <a:lnSpc>
                <a:spcPct val="150000"/>
              </a:lnSpc>
            </a:pPr>
            <a:r>
              <a:rPr lang="en-US" sz="2100">
                <a:solidFill>
                  <a:schemeClr val="bg1"/>
                </a:solidFill>
              </a:rPr>
              <a:t>Answer: Keys control the encryption and decryption process, providing the means to transform data securely. The strength of an encryption system depends on the length and randomness of the key used.</a:t>
            </a:r>
            <a:endParaRPr lang="en-US" sz="2100">
              <a:solidFill>
                <a:schemeClr val="bg1"/>
              </a:solidFill>
              <a:ea typeface="Calibri"/>
              <a:cs typeface="Calibri"/>
            </a:endParaRPr>
          </a:p>
          <a:p>
            <a:pPr>
              <a:lnSpc>
                <a:spcPct val="150000"/>
              </a:lnSpc>
            </a:pPr>
            <a:endParaRPr lang="en-US" sz="2100" b="0" i="0" u="none" strike="noStrike">
              <a:solidFill>
                <a:schemeClr val="bg1"/>
              </a:solidFill>
              <a:effectLst/>
              <a:ea typeface="Calibri"/>
              <a:cs typeface="Calibri"/>
            </a:endParaRPr>
          </a:p>
          <a:p>
            <a:pPr algn="l">
              <a:lnSpc>
                <a:spcPct val="150000"/>
              </a:lnSpc>
            </a:pPr>
            <a:r>
              <a:rPr lang="en-US" sz="2100" b="1" i="0" u="none" strike="noStrike">
                <a:solidFill>
                  <a:schemeClr val="bg1"/>
                </a:solidFill>
                <a:effectLst/>
              </a:rPr>
              <a:t>What are the strengths and weaknesses of substitution ciphers versus transposition ciphers?</a:t>
            </a:r>
            <a:endParaRPr lang="en-US" sz="2100" b="1" i="0" u="none" strike="noStrike">
              <a:solidFill>
                <a:schemeClr val="bg1"/>
              </a:solidFill>
              <a:effectLst/>
              <a:ea typeface="Calibri"/>
              <a:cs typeface="Calibri"/>
            </a:endParaRPr>
          </a:p>
          <a:p>
            <a:pPr>
              <a:lnSpc>
                <a:spcPct val="150000"/>
              </a:lnSpc>
            </a:pPr>
            <a:r>
              <a:rPr lang="en-US" sz="2100">
                <a:solidFill>
                  <a:schemeClr val="bg1"/>
                </a:solidFill>
              </a:rPr>
              <a:t>Answer: Substitution ciphers swap letters, but they’re easy to crack by looking at letter patterns. Transposition ciphers mix up the letters, which is harder to figure out, but still can be cracked with enough effort.</a:t>
            </a:r>
            <a:endParaRPr lang="en-US" sz="2100" b="0" i="0" u="none" strike="noStrike">
              <a:solidFill>
                <a:schemeClr val="bg1"/>
              </a:solidFill>
              <a:effectLst/>
              <a:ea typeface="Calibri"/>
              <a:cs typeface="Calibri"/>
            </a:endParaRPr>
          </a:p>
        </p:txBody>
      </p:sp>
    </p:spTree>
    <p:extLst>
      <p:ext uri="{BB962C8B-B14F-4D97-AF65-F5344CB8AC3E}">
        <p14:creationId xmlns:p14="http://schemas.microsoft.com/office/powerpoint/2010/main" val="46367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a:extLst>
            <a:ext uri="{FF2B5EF4-FFF2-40B4-BE49-F238E27FC236}">
              <a16:creationId xmlns:a16="http://schemas.microsoft.com/office/drawing/2014/main" id="{D7EF8A7C-BA6E-47BE-CEA7-72C63AD8B16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F9E6A0D-A08A-82E3-50BF-F4458BCDA95B}"/>
              </a:ext>
            </a:extLst>
          </p:cNvPr>
          <p:cNvGrpSpPr/>
          <p:nvPr/>
        </p:nvGrpSpPr>
        <p:grpSpPr>
          <a:xfrm>
            <a:off x="-1" y="0"/>
            <a:ext cx="18288000" cy="9429706"/>
            <a:chOff x="-127501" y="-596439"/>
            <a:chExt cx="4816593" cy="2483544"/>
          </a:xfrm>
        </p:grpSpPr>
        <p:sp>
          <p:nvSpPr>
            <p:cNvPr id="3" name="Freeform 3">
              <a:extLst>
                <a:ext uri="{FF2B5EF4-FFF2-40B4-BE49-F238E27FC236}">
                  <a16:creationId xmlns:a16="http://schemas.microsoft.com/office/drawing/2014/main" id="{22B591E1-E203-A0B6-1272-24A5250F53BC}"/>
                </a:ext>
              </a:extLst>
            </p:cNvPr>
            <p:cNvSpPr/>
            <p:nvPr/>
          </p:nvSpPr>
          <p:spPr>
            <a:xfrm>
              <a:off x="-127501" y="-596439"/>
              <a:ext cx="4816593" cy="558339"/>
            </a:xfrm>
            <a:custGeom>
              <a:avLst/>
              <a:gdLst/>
              <a:ahLst/>
              <a:cxnLst/>
              <a:rect l="l" t="t" r="r" b="b"/>
              <a:pathLst>
                <a:path w="4561591" h="1887105">
                  <a:moveTo>
                    <a:pt x="22797" y="0"/>
                  </a:moveTo>
                  <a:lnTo>
                    <a:pt x="4538794" y="0"/>
                  </a:lnTo>
                  <a:cubicBezTo>
                    <a:pt x="4551385" y="0"/>
                    <a:pt x="4561591" y="10207"/>
                    <a:pt x="4561591" y="22797"/>
                  </a:cubicBezTo>
                  <a:lnTo>
                    <a:pt x="4561591" y="1864308"/>
                  </a:lnTo>
                  <a:cubicBezTo>
                    <a:pt x="4561591" y="1876898"/>
                    <a:pt x="4551385" y="1887105"/>
                    <a:pt x="4538794" y="1887105"/>
                  </a:cubicBezTo>
                  <a:lnTo>
                    <a:pt x="22797" y="1887105"/>
                  </a:lnTo>
                  <a:cubicBezTo>
                    <a:pt x="10207" y="1887105"/>
                    <a:pt x="0" y="1876898"/>
                    <a:pt x="0" y="1864308"/>
                  </a:cubicBezTo>
                  <a:lnTo>
                    <a:pt x="0" y="22797"/>
                  </a:lnTo>
                  <a:cubicBezTo>
                    <a:pt x="0" y="10207"/>
                    <a:pt x="10207" y="0"/>
                    <a:pt x="22797" y="0"/>
                  </a:cubicBezTo>
                  <a:close/>
                </a:path>
              </a:pathLst>
            </a:custGeom>
            <a:solidFill>
              <a:srgbClr val="0B3C5A"/>
            </a:solidFill>
          </p:spPr>
          <p:txBody>
            <a:bodyPr/>
            <a:lstStyle/>
            <a:p>
              <a:endParaRPr lang="en-US"/>
            </a:p>
          </p:txBody>
        </p:sp>
        <p:sp>
          <p:nvSpPr>
            <p:cNvPr id="4" name="TextBox 4">
              <a:extLst>
                <a:ext uri="{FF2B5EF4-FFF2-40B4-BE49-F238E27FC236}">
                  <a16:creationId xmlns:a16="http://schemas.microsoft.com/office/drawing/2014/main" id="{18BBBDE4-DD1B-1DA0-9275-EBF3C15EA664}"/>
                </a:ext>
              </a:extLst>
            </p:cNvPr>
            <p:cNvSpPr txBox="1"/>
            <p:nvPr/>
          </p:nvSpPr>
          <p:spPr>
            <a:xfrm>
              <a:off x="0" y="-38100"/>
              <a:ext cx="4561592" cy="1925205"/>
            </a:xfrm>
            <a:prstGeom prst="rect">
              <a:avLst/>
            </a:prstGeom>
          </p:spPr>
          <p:txBody>
            <a:bodyPr lIns="50800" tIns="50800" rIns="50800" bIns="50800" rtlCol="0" anchor="ctr"/>
            <a:lstStyle/>
            <a:p>
              <a:pPr algn="ctr">
                <a:lnSpc>
                  <a:spcPts val="1820"/>
                </a:lnSpc>
              </a:pPr>
              <a:endParaRPr/>
            </a:p>
          </p:txBody>
        </p:sp>
      </p:grpSp>
      <p:sp>
        <p:nvSpPr>
          <p:cNvPr id="5" name="Freeform 5">
            <a:extLst>
              <a:ext uri="{FF2B5EF4-FFF2-40B4-BE49-F238E27FC236}">
                <a16:creationId xmlns:a16="http://schemas.microsoft.com/office/drawing/2014/main" id="{8F5F02D8-4592-BDB6-4D51-AA8B291C51C9}"/>
              </a:ext>
            </a:extLst>
          </p:cNvPr>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28D65097-A5C1-00D3-8167-641578E689C1}"/>
              </a:ext>
            </a:extLst>
          </p:cNvPr>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a:extLst>
              <a:ext uri="{FF2B5EF4-FFF2-40B4-BE49-F238E27FC236}">
                <a16:creationId xmlns:a16="http://schemas.microsoft.com/office/drawing/2014/main" id="{A1491AFB-A96F-31B7-4C79-9A3C9FE5DDE2}"/>
              </a:ext>
            </a:extLst>
          </p:cNvPr>
          <p:cNvSpPr txBox="1"/>
          <p:nvPr/>
        </p:nvSpPr>
        <p:spPr>
          <a:xfrm>
            <a:off x="3100039" y="507458"/>
            <a:ext cx="11764682" cy="892552"/>
          </a:xfrm>
          <a:prstGeom prst="rect">
            <a:avLst/>
          </a:prstGeom>
        </p:spPr>
        <p:txBody>
          <a:bodyPr wrap="square" lIns="0" tIns="0" rIns="0" bIns="0" rtlCol="0" anchor="t">
            <a:spAutoFit/>
          </a:bodyPr>
          <a:lstStyle/>
          <a:p>
            <a:r>
              <a:rPr lang="en-US" sz="5800" b="1">
                <a:solidFill>
                  <a:srgbClr val="D9EAF3"/>
                </a:solidFill>
                <a:ea typeface="+mn-lt"/>
                <a:cs typeface="+mn-lt"/>
                <a:sym typeface="Poppins Bold"/>
              </a:rPr>
              <a:t>Security by Modern Standards</a:t>
            </a:r>
            <a:endParaRPr lang="en-US"/>
          </a:p>
        </p:txBody>
      </p:sp>
      <p:sp>
        <p:nvSpPr>
          <p:cNvPr id="25" name="TextBox 25">
            <a:extLst>
              <a:ext uri="{FF2B5EF4-FFF2-40B4-BE49-F238E27FC236}">
                <a16:creationId xmlns:a16="http://schemas.microsoft.com/office/drawing/2014/main" id="{9EE4DE40-FF3C-FD8B-707C-3EE1E2B7C162}"/>
              </a:ext>
            </a:extLst>
          </p:cNvPr>
          <p:cNvSpPr txBox="1"/>
          <p:nvPr/>
        </p:nvSpPr>
        <p:spPr>
          <a:xfrm>
            <a:off x="484103" y="2155559"/>
            <a:ext cx="16443448" cy="3694088"/>
          </a:xfrm>
          <a:prstGeom prst="rect">
            <a:avLst/>
          </a:prstGeom>
        </p:spPr>
        <p:txBody>
          <a:bodyPr wrap="square" lIns="0" tIns="0" rIns="0" bIns="0" rtlCol="0" anchor="t">
            <a:spAutoFit/>
          </a:bodyPr>
          <a:lstStyle/>
          <a:p>
            <a:pPr marL="685800" indent="-685800">
              <a:lnSpc>
                <a:spcPct val="90000"/>
              </a:lnSpc>
              <a:spcAft>
                <a:spcPts val="600"/>
              </a:spcAft>
              <a:buFont typeface="Arial" panose="020B0604020202020204" pitchFamily="34" charset="0"/>
              <a:buChar char="•"/>
            </a:pPr>
            <a:r>
              <a:rPr lang="en-US" sz="4800">
                <a:solidFill>
                  <a:schemeClr val="bg1"/>
                </a:solidFill>
                <a:latin typeface="Times New Roman" panose="02020603050405020304" pitchFamily="18" charset="0"/>
                <a:cs typeface="Times New Roman" panose="02020603050405020304" pitchFamily="18" charset="0"/>
              </a:rPr>
              <a:t>The Pigpen cipher is not secure by modern cryptographic standards. </a:t>
            </a:r>
          </a:p>
          <a:p>
            <a:pPr marL="685800" indent="-685800">
              <a:lnSpc>
                <a:spcPct val="90000"/>
              </a:lnSpc>
              <a:spcAft>
                <a:spcPts val="600"/>
              </a:spcAft>
              <a:buFont typeface="Arial" panose="020B0604020202020204" pitchFamily="34" charset="0"/>
              <a:buChar char="•"/>
            </a:pPr>
            <a:r>
              <a:rPr lang="en-US" sz="4800">
                <a:solidFill>
                  <a:schemeClr val="bg1"/>
                </a:solidFill>
                <a:latin typeface="Times New Roman" panose="02020603050405020304" pitchFamily="18" charset="0"/>
                <a:cs typeface="Times New Roman" panose="02020603050405020304" pitchFamily="18" charset="0"/>
              </a:rPr>
              <a:t>It lacks complexity and does not provide sufficient protection against modern decryption techniques.</a:t>
            </a:r>
            <a:endParaRPr lang="en-US" sz="4800">
              <a:solidFill>
                <a:schemeClr val="bg1"/>
              </a:solidFill>
              <a:latin typeface="Times New Roman" panose="02020603050405020304" pitchFamily="18" charset="0"/>
              <a:ea typeface="Calibri"/>
              <a:cs typeface="Times New Roman" panose="02020603050405020304" pitchFamily="18" charset="0"/>
            </a:endParaRPr>
          </a:p>
          <a:p>
            <a:pPr algn="l">
              <a:lnSpc>
                <a:spcPct val="150000"/>
              </a:lnSpc>
            </a:pPr>
            <a:endParaRPr lang="en-US" sz="2000" b="0" i="0" u="none" strike="noStrike">
              <a:solidFill>
                <a:schemeClr val="bg1"/>
              </a:solidFill>
              <a:effectLst/>
            </a:endParaRPr>
          </a:p>
          <a:p>
            <a:pPr algn="ctr">
              <a:lnSpc>
                <a:spcPts val="3360"/>
              </a:lnSpc>
            </a:pPr>
            <a:endParaRPr lang="en-US" sz="2400">
              <a:solidFill>
                <a:srgbClr val="FFFFFF"/>
              </a:solidFill>
              <a:latin typeface="Poppins"/>
              <a:ea typeface="Poppins"/>
              <a:cs typeface="Poppins"/>
            </a:endParaRPr>
          </a:p>
        </p:txBody>
      </p:sp>
      <p:pic>
        <p:nvPicPr>
          <p:cNvPr id="8" name="Picture 7" descr="A set of letters in a crossword puzzle&#10;&#10;AI-generated content may be incorrect.">
            <a:extLst>
              <a:ext uri="{FF2B5EF4-FFF2-40B4-BE49-F238E27FC236}">
                <a16:creationId xmlns:a16="http://schemas.microsoft.com/office/drawing/2014/main" id="{7C39FE7D-CAEF-808D-82A8-2A4720687154}"/>
              </a:ext>
            </a:extLst>
          </p:cNvPr>
          <p:cNvPicPr>
            <a:picLocks noChangeAspect="1"/>
          </p:cNvPicPr>
          <p:nvPr/>
        </p:nvPicPr>
        <p:blipFill>
          <a:blip r:embed="rId4"/>
          <a:stretch>
            <a:fillRect/>
          </a:stretch>
        </p:blipFill>
        <p:spPr>
          <a:xfrm>
            <a:off x="11552662" y="4364217"/>
            <a:ext cx="6251233" cy="5604553"/>
          </a:xfrm>
          <a:prstGeom prst="rect">
            <a:avLst/>
          </a:prstGeom>
        </p:spPr>
      </p:pic>
    </p:spTree>
    <p:extLst>
      <p:ext uri="{BB962C8B-B14F-4D97-AF65-F5344CB8AC3E}">
        <p14:creationId xmlns:p14="http://schemas.microsoft.com/office/powerpoint/2010/main" val="2939115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Geometric Technology Project Proposal Presentation</dc:title>
  <cp:revision>1</cp:revision>
  <dcterms:created xsi:type="dcterms:W3CDTF">2006-08-16T00:00:00Z</dcterms:created>
  <dcterms:modified xsi:type="dcterms:W3CDTF">2025-02-13T21:33:57Z</dcterms:modified>
  <dc:identifier>DAGdthRqOJg</dc:identifier>
</cp:coreProperties>
</file>